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1227" r:id="rId2"/>
    <p:sldId id="1226" r:id="rId3"/>
    <p:sldId id="2147376445" r:id="rId4"/>
    <p:sldId id="310" r:id="rId5"/>
    <p:sldId id="860" r:id="rId6"/>
    <p:sldId id="2147376438" r:id="rId7"/>
    <p:sldId id="796" r:id="rId8"/>
    <p:sldId id="830" r:id="rId9"/>
    <p:sldId id="1230" r:id="rId10"/>
    <p:sldId id="591" r:id="rId11"/>
    <p:sldId id="2147376457" r:id="rId12"/>
    <p:sldId id="2147376466" r:id="rId13"/>
    <p:sldId id="2147376460" r:id="rId14"/>
    <p:sldId id="2147376475" r:id="rId15"/>
    <p:sldId id="2147376467" r:id="rId16"/>
    <p:sldId id="2147376468" r:id="rId17"/>
    <p:sldId id="2147376454" r:id="rId18"/>
    <p:sldId id="2147376461" r:id="rId19"/>
    <p:sldId id="835" r:id="rId20"/>
    <p:sldId id="2147376464" r:id="rId21"/>
    <p:sldId id="847" r:id="rId22"/>
    <p:sldId id="2147376443" r:id="rId23"/>
    <p:sldId id="2147376437" r:id="rId24"/>
    <p:sldId id="2147376442" r:id="rId25"/>
    <p:sldId id="2147376471" r:id="rId26"/>
    <p:sldId id="2147376474" r:id="rId27"/>
    <p:sldId id="2147376470" r:id="rId28"/>
    <p:sldId id="2147376473" r:id="rId29"/>
    <p:sldId id="2147376472" r:id="rId30"/>
    <p:sldId id="2147376469" r:id="rId31"/>
    <p:sldId id="4570" r:id="rId32"/>
    <p:sldId id="2147376456" r:id="rId33"/>
    <p:sldId id="4562" r:id="rId34"/>
    <p:sldId id="4578" r:id="rId35"/>
    <p:sldId id="1023" r:id="rId36"/>
    <p:sldId id="2147376476" r:id="rId37"/>
    <p:sldId id="2147376477" r:id="rId38"/>
    <p:sldId id="280" r:id="rId39"/>
    <p:sldId id="122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8627E7-7B3B-E5C3-E012-7DC390B95839}" name="Jose Carrillo" initials="JC" userId="S::jose.carrillo@uscdcb.onmicrosoft.com::cf2bf666-567a-428a-bbdc-d1285d089d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A91D2C"/>
    <a:srgbClr val="25205E"/>
    <a:srgbClr val="26205E"/>
    <a:srgbClr val="071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0" autoAdjust="0"/>
    <p:restoredTop sz="94574"/>
  </p:normalViewPr>
  <p:slideViewPr>
    <p:cSldViewPr snapToGrid="0">
      <p:cViewPr varScale="1">
        <p:scale>
          <a:sx n="123" d="100"/>
          <a:sy n="123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wnloads/RFI%20Tren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Cows</c:v>
                </c:pt>
              </c:strCache>
            </c:strRef>
          </c:tx>
          <c:spPr>
            <a:solidFill>
              <a:srgbClr val="B41E2A"/>
            </a:solidFill>
            <a:ln w="0">
              <a:solidFill>
                <a:srgbClr val="AB1E2C"/>
              </a:solidFill>
            </a:ln>
            <a:effectLst>
              <a:glow rad="12700">
                <a:schemeClr val="accent2">
                  <a:satMod val="175000"/>
                  <a:alpha val="40000"/>
                </a:schemeClr>
              </a:glow>
            </a:effectLst>
          </c:spPr>
          <c:invertIfNegative val="0"/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3558</c:v>
                </c:pt>
                <c:pt idx="1">
                  <c:v>7793</c:v>
                </c:pt>
                <c:pt idx="2">
                  <c:v>17438</c:v>
                </c:pt>
                <c:pt idx="3">
                  <c:v>38837</c:v>
                </c:pt>
                <c:pt idx="4">
                  <c:v>122109</c:v>
                </c:pt>
                <c:pt idx="5">
                  <c:v>182904</c:v>
                </c:pt>
                <c:pt idx="6">
                  <c:v>242634</c:v>
                </c:pt>
                <c:pt idx="7">
                  <c:v>343878</c:v>
                </c:pt>
                <c:pt idx="8">
                  <c:v>392422</c:v>
                </c:pt>
                <c:pt idx="9">
                  <c:v>532489</c:v>
                </c:pt>
                <c:pt idx="10">
                  <c:v>644726</c:v>
                </c:pt>
                <c:pt idx="11">
                  <c:v>729168</c:v>
                </c:pt>
                <c:pt idx="12">
                  <c:v>889530</c:v>
                </c:pt>
                <c:pt idx="13">
                  <c:v>1051901</c:v>
                </c:pt>
                <c:pt idx="14">
                  <c:v>1143116</c:v>
                </c:pt>
                <c:pt idx="15">
                  <c:v>1323240</c:v>
                </c:pt>
                <c:pt idx="16">
                  <c:v>1535404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BA-4AF5-8F58-8FE00CADD6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Bulls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rgbClr val="26205E"/>
              </a:solidFill>
            </a:ln>
            <a:effectLst>
              <a:glow rad="12700">
                <a:schemeClr val="accent5">
                  <a:satMod val="175000"/>
                  <a:alpha val="40000"/>
                </a:schemeClr>
              </a:glow>
            </a:effectLst>
          </c:spPr>
          <c:invertIfNegative val="0"/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13634</c:v>
                </c:pt>
                <c:pt idx="1">
                  <c:v>11109</c:v>
                </c:pt>
                <c:pt idx="2">
                  <c:v>10774</c:v>
                </c:pt>
                <c:pt idx="3">
                  <c:v>20891</c:v>
                </c:pt>
                <c:pt idx="4">
                  <c:v>27561</c:v>
                </c:pt>
                <c:pt idx="5">
                  <c:v>33601</c:v>
                </c:pt>
                <c:pt idx="6">
                  <c:v>41542</c:v>
                </c:pt>
                <c:pt idx="7">
                  <c:v>35796</c:v>
                </c:pt>
                <c:pt idx="8">
                  <c:v>50305</c:v>
                </c:pt>
                <c:pt idx="9">
                  <c:v>44321</c:v>
                </c:pt>
                <c:pt idx="10">
                  <c:v>36626</c:v>
                </c:pt>
                <c:pt idx="11">
                  <c:v>42685</c:v>
                </c:pt>
                <c:pt idx="12">
                  <c:v>39698</c:v>
                </c:pt>
                <c:pt idx="13">
                  <c:v>48901</c:v>
                </c:pt>
                <c:pt idx="14">
                  <c:v>45454</c:v>
                </c:pt>
                <c:pt idx="15">
                  <c:v>48636</c:v>
                </c:pt>
                <c:pt idx="16">
                  <c:v>53488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BA-4AF5-8F58-8FE00CADD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1758804463"/>
        <c:axId val="1758804943"/>
      </c:barChart>
      <c:catAx>
        <c:axId val="17588044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dirty="0">
                    <a:solidFill>
                      <a:srgbClr val="000000"/>
                    </a:solidFill>
                  </a:rPr>
                  <a:t>Year</a:t>
                </a:r>
                <a:r>
                  <a:rPr lang="en-US" sz="1800" b="0" baseline="0" dirty="0">
                    <a:solidFill>
                      <a:srgbClr val="000000"/>
                    </a:solidFill>
                  </a:rPr>
                  <a:t> first genotype received</a:t>
                </a:r>
                <a:endParaRPr lang="en-US" sz="1800" b="0" dirty="0">
                  <a:solidFill>
                    <a:srgbClr val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8804943"/>
        <c:crosses val="autoZero"/>
        <c:auto val="1"/>
        <c:lblAlgn val="ctr"/>
        <c:lblOffset val="100"/>
        <c:noMultiLvlLbl val="0"/>
      </c:catAx>
      <c:valAx>
        <c:axId val="175880494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dirty="0">
                    <a:solidFill>
                      <a:srgbClr val="000000"/>
                    </a:solidFill>
                  </a:rPr>
                  <a:t>Genotypes (no.)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8804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731955380577427"/>
          <c:y val="0.17709923664122137"/>
          <c:w val="0.11100904053659959"/>
          <c:h val="0.1571415519624932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58-4DC7-9044-1D8207D57C69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458-4DC7-9044-1D8207D57C69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58-4DC7-9044-1D8207D57C69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458-4DC7-9044-1D8207D57C69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458-4DC7-9044-1D8207D57C69}"/>
              </c:ext>
            </c:extLst>
          </c:dPt>
          <c:dPt>
            <c:idx val="10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458-4DC7-9044-1D8207D57C69}"/>
              </c:ext>
            </c:extLst>
          </c:dPt>
          <c:dPt>
            <c:idx val="11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458-4DC7-9044-1D8207D57C69}"/>
              </c:ext>
            </c:extLst>
          </c:dPt>
          <c:dPt>
            <c:idx val="12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458-4DC7-9044-1D8207D57C69}"/>
              </c:ext>
            </c:extLst>
          </c:dPt>
          <c:dPt>
            <c:idx val="13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458-4DC7-9044-1D8207D57C69}"/>
              </c:ext>
            </c:extLst>
          </c:dPt>
          <c:dPt>
            <c:idx val="14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6458-4DC7-9044-1D8207D57C69}"/>
              </c:ext>
            </c:extLst>
          </c:dPt>
          <c:dPt>
            <c:idx val="15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6458-4DC7-9044-1D8207D57C69}"/>
              </c:ext>
            </c:extLst>
          </c:dPt>
          <c:dPt>
            <c:idx val="16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6458-4DC7-9044-1D8207D57C69}"/>
              </c:ext>
            </c:extLst>
          </c:dPt>
          <c:dPt>
            <c:idx val="17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6458-4DC7-9044-1D8207D57C69}"/>
              </c:ext>
            </c:extLst>
          </c:dPt>
          <c:dPt>
            <c:idx val="18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6458-4DC7-9044-1D8207D57C69}"/>
              </c:ext>
            </c:extLst>
          </c:dPt>
          <c:dPt>
            <c:idx val="19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458-4DC7-9044-1D8207D57C69}"/>
              </c:ext>
            </c:extLst>
          </c:dPt>
          <c:dPt>
            <c:idx val="20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6458-4DC7-9044-1D8207D57C69}"/>
              </c:ext>
            </c:extLst>
          </c:dPt>
          <c:dPt>
            <c:idx val="21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458-4DC7-9044-1D8207D57C69}"/>
              </c:ext>
            </c:extLst>
          </c:dPt>
          <c:dPt>
            <c:idx val="22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6458-4DC7-9044-1D8207D57C69}"/>
              </c:ext>
            </c:extLst>
          </c:dPt>
          <c:dPt>
            <c:idx val="23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458-4DC7-9044-1D8207D57C69}"/>
              </c:ext>
            </c:extLst>
          </c:dPt>
          <c:dPt>
            <c:idx val="24"/>
            <c:invertIfNegative val="0"/>
            <c:bubble3D val="0"/>
            <c:spPr>
              <a:solidFill>
                <a:srgbClr val="AC1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458-4DC7-9044-1D8207D57C69}"/>
              </c:ext>
            </c:extLst>
          </c:dPt>
          <c:cat>
            <c:numRef>
              <c:f>Sheet1!$A$2:$A$26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-742.2356436</c:v>
                </c:pt>
                <c:pt idx="1">
                  <c:v>-765.07184670000004</c:v>
                </c:pt>
                <c:pt idx="2">
                  <c:v>-742.70747300000005</c:v>
                </c:pt>
                <c:pt idx="3">
                  <c:v>-726.21745280000005</c:v>
                </c:pt>
                <c:pt idx="4">
                  <c:v>-730.70748939999999</c:v>
                </c:pt>
                <c:pt idx="5">
                  <c:v>-712.91401870000004</c:v>
                </c:pt>
                <c:pt idx="6">
                  <c:v>-667.77436390000003</c:v>
                </c:pt>
                <c:pt idx="7">
                  <c:v>-664.80556799999999</c:v>
                </c:pt>
                <c:pt idx="8">
                  <c:v>-638.5908273</c:v>
                </c:pt>
                <c:pt idx="9">
                  <c:v>-553.30966179999996</c:v>
                </c:pt>
                <c:pt idx="10">
                  <c:v>-505.9319271</c:v>
                </c:pt>
                <c:pt idx="11">
                  <c:v>-470.02547479999998</c:v>
                </c:pt>
                <c:pt idx="12">
                  <c:v>-408.1032864</c:v>
                </c:pt>
                <c:pt idx="13">
                  <c:v>-309.16213770000002</c:v>
                </c:pt>
                <c:pt idx="14">
                  <c:v>-228.9827756</c:v>
                </c:pt>
                <c:pt idx="15">
                  <c:v>-151.1546256</c:v>
                </c:pt>
                <c:pt idx="16">
                  <c:v>-67.399088800000001</c:v>
                </c:pt>
                <c:pt idx="17">
                  <c:v>2.6625800000000002</c:v>
                </c:pt>
                <c:pt idx="18">
                  <c:v>129.35179149999999</c:v>
                </c:pt>
                <c:pt idx="19">
                  <c:v>202.45926739999999</c:v>
                </c:pt>
                <c:pt idx="20">
                  <c:v>288.14709240000002</c:v>
                </c:pt>
                <c:pt idx="21">
                  <c:v>379.35461400000003</c:v>
                </c:pt>
                <c:pt idx="22">
                  <c:v>480.0083333</c:v>
                </c:pt>
                <c:pt idx="23">
                  <c:v>530.08268099999998</c:v>
                </c:pt>
                <c:pt idx="24">
                  <c:v>656.38850000000002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8-4DC7-9044-1D8207D57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724760431"/>
        <c:axId val="1724762351"/>
      </c:barChart>
      <c:catAx>
        <c:axId val="17247604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000000"/>
                    </a:solidFill>
                  </a:rPr>
                  <a:t>Year that bull entered AI service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762351"/>
        <c:crossesAt val="-800"/>
        <c:auto val="1"/>
        <c:lblAlgn val="ctr"/>
        <c:lblOffset val="100"/>
        <c:noMultiLvlLbl val="0"/>
      </c:catAx>
      <c:valAx>
        <c:axId val="1724762351"/>
        <c:scaling>
          <c:orientation val="minMax"/>
          <c:min val="-8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000000"/>
                    </a:solidFill>
                  </a:rPr>
                  <a:t>Average net merit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760431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rot="2700000"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Bull sires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50800" cap="sq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Sheet1!$A$2:$A$36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Sheet1!$B$2:$B$36</c:f>
              <c:numCache>
                <c:formatCode>0.00</c:formatCode>
                <c:ptCount val="35"/>
                <c:pt idx="0">
                  <c:v>8.0399999999999991</c:v>
                </c:pt>
                <c:pt idx="1">
                  <c:v>7.86</c:v>
                </c:pt>
                <c:pt idx="2">
                  <c:v>8.0500000000000007</c:v>
                </c:pt>
                <c:pt idx="3">
                  <c:v>8</c:v>
                </c:pt>
                <c:pt idx="4">
                  <c:v>8.11</c:v>
                </c:pt>
                <c:pt idx="5">
                  <c:v>7.92</c:v>
                </c:pt>
                <c:pt idx="6">
                  <c:v>7.55</c:v>
                </c:pt>
                <c:pt idx="7">
                  <c:v>7.35</c:v>
                </c:pt>
                <c:pt idx="8">
                  <c:v>7.31</c:v>
                </c:pt>
                <c:pt idx="9">
                  <c:v>7.54</c:v>
                </c:pt>
                <c:pt idx="10">
                  <c:v>7.14</c:v>
                </c:pt>
                <c:pt idx="11">
                  <c:v>7.17</c:v>
                </c:pt>
                <c:pt idx="12">
                  <c:v>7.2</c:v>
                </c:pt>
                <c:pt idx="13">
                  <c:v>7.21</c:v>
                </c:pt>
                <c:pt idx="14">
                  <c:v>7.21</c:v>
                </c:pt>
                <c:pt idx="15">
                  <c:v>7.22</c:v>
                </c:pt>
                <c:pt idx="16">
                  <c:v>6.96</c:v>
                </c:pt>
                <c:pt idx="17">
                  <c:v>6.84</c:v>
                </c:pt>
                <c:pt idx="18">
                  <c:v>7.03</c:v>
                </c:pt>
                <c:pt idx="19">
                  <c:v>6.95</c:v>
                </c:pt>
                <c:pt idx="20">
                  <c:v>6.09</c:v>
                </c:pt>
                <c:pt idx="21">
                  <c:v>5.34</c:v>
                </c:pt>
                <c:pt idx="22">
                  <c:v>4.37</c:v>
                </c:pt>
                <c:pt idx="23">
                  <c:v>3.89</c:v>
                </c:pt>
                <c:pt idx="24">
                  <c:v>3.61</c:v>
                </c:pt>
                <c:pt idx="25">
                  <c:v>3.48</c:v>
                </c:pt>
                <c:pt idx="26">
                  <c:v>3.5</c:v>
                </c:pt>
                <c:pt idx="27">
                  <c:v>3.24</c:v>
                </c:pt>
                <c:pt idx="28">
                  <c:v>2.99</c:v>
                </c:pt>
                <c:pt idx="29">
                  <c:v>2.9</c:v>
                </c:pt>
                <c:pt idx="30">
                  <c:v>3.03</c:v>
                </c:pt>
                <c:pt idx="31">
                  <c:v>2.77</c:v>
                </c:pt>
                <c:pt idx="32">
                  <c:v>2.5499999999999998</c:v>
                </c:pt>
                <c:pt idx="33">
                  <c:v>2.36</c:v>
                </c:pt>
                <c:pt idx="34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4B-492F-A39E-C1324423B8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Cow sires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Sheet1!$A$2:$A$36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Sheet1!$C$2:$C$36</c:f>
              <c:numCache>
                <c:formatCode>0.00</c:formatCode>
                <c:ptCount val="35"/>
                <c:pt idx="0">
                  <c:v>7.31</c:v>
                </c:pt>
                <c:pt idx="1">
                  <c:v>7.28</c:v>
                </c:pt>
                <c:pt idx="2">
                  <c:v>7.18</c:v>
                </c:pt>
                <c:pt idx="3">
                  <c:v>7.12</c:v>
                </c:pt>
                <c:pt idx="4">
                  <c:v>7.16</c:v>
                </c:pt>
                <c:pt idx="5">
                  <c:v>7.15</c:v>
                </c:pt>
                <c:pt idx="6">
                  <c:v>6.8</c:v>
                </c:pt>
                <c:pt idx="7">
                  <c:v>6.74</c:v>
                </c:pt>
                <c:pt idx="8">
                  <c:v>6.75</c:v>
                </c:pt>
                <c:pt idx="9">
                  <c:v>6.86</c:v>
                </c:pt>
                <c:pt idx="10">
                  <c:v>6.75</c:v>
                </c:pt>
                <c:pt idx="11">
                  <c:v>6.63</c:v>
                </c:pt>
                <c:pt idx="12">
                  <c:v>6.63</c:v>
                </c:pt>
                <c:pt idx="13">
                  <c:v>6.65</c:v>
                </c:pt>
                <c:pt idx="14">
                  <c:v>6.74</c:v>
                </c:pt>
                <c:pt idx="15">
                  <c:v>6.9</c:v>
                </c:pt>
                <c:pt idx="16">
                  <c:v>6.84</c:v>
                </c:pt>
                <c:pt idx="17">
                  <c:v>6.69</c:v>
                </c:pt>
                <c:pt idx="18">
                  <c:v>6.8</c:v>
                </c:pt>
                <c:pt idx="19">
                  <c:v>6.89</c:v>
                </c:pt>
                <c:pt idx="20">
                  <c:v>6.37</c:v>
                </c:pt>
                <c:pt idx="21">
                  <c:v>5.94</c:v>
                </c:pt>
                <c:pt idx="22">
                  <c:v>5.58</c:v>
                </c:pt>
                <c:pt idx="23">
                  <c:v>5.41</c:v>
                </c:pt>
                <c:pt idx="24">
                  <c:v>5.27</c:v>
                </c:pt>
                <c:pt idx="25">
                  <c:v>4.9800000000000004</c:v>
                </c:pt>
                <c:pt idx="26">
                  <c:v>4.63</c:v>
                </c:pt>
                <c:pt idx="27">
                  <c:v>4.32</c:v>
                </c:pt>
                <c:pt idx="28">
                  <c:v>4.13</c:v>
                </c:pt>
                <c:pt idx="29">
                  <c:v>4.0599999999999996</c:v>
                </c:pt>
                <c:pt idx="30">
                  <c:v>3.91</c:v>
                </c:pt>
                <c:pt idx="31">
                  <c:v>3.85</c:v>
                </c:pt>
                <c:pt idx="32">
                  <c:v>3.74</c:v>
                </c:pt>
                <c:pt idx="33">
                  <c:v>3.44</c:v>
                </c:pt>
                <c:pt idx="34">
                  <c:v>3.38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4B-492F-A39E-C1324423B8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Bull dams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50800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Sheet1!$A$2:$A$36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Sheet1!$D$2:$D$36</c:f>
              <c:numCache>
                <c:formatCode>0.00</c:formatCode>
                <c:ptCount val="35"/>
                <c:pt idx="0">
                  <c:v>5.17</c:v>
                </c:pt>
                <c:pt idx="1">
                  <c:v>5.09</c:v>
                </c:pt>
                <c:pt idx="2">
                  <c:v>4.93</c:v>
                </c:pt>
                <c:pt idx="3">
                  <c:v>4.82</c:v>
                </c:pt>
                <c:pt idx="4">
                  <c:v>4.79</c:v>
                </c:pt>
                <c:pt idx="5">
                  <c:v>4.82</c:v>
                </c:pt>
                <c:pt idx="6">
                  <c:v>4.75</c:v>
                </c:pt>
                <c:pt idx="7">
                  <c:v>4.72</c:v>
                </c:pt>
                <c:pt idx="8">
                  <c:v>4.71</c:v>
                </c:pt>
                <c:pt idx="9">
                  <c:v>4.66</c:v>
                </c:pt>
                <c:pt idx="10">
                  <c:v>4.6399999999999997</c:v>
                </c:pt>
                <c:pt idx="11">
                  <c:v>4.6900000000000004</c:v>
                </c:pt>
                <c:pt idx="12">
                  <c:v>4.67</c:v>
                </c:pt>
                <c:pt idx="13">
                  <c:v>4.67</c:v>
                </c:pt>
                <c:pt idx="14">
                  <c:v>4.58</c:v>
                </c:pt>
                <c:pt idx="15">
                  <c:v>4.54</c:v>
                </c:pt>
                <c:pt idx="16">
                  <c:v>4.53</c:v>
                </c:pt>
                <c:pt idx="17">
                  <c:v>4.51</c:v>
                </c:pt>
                <c:pt idx="18">
                  <c:v>4.45</c:v>
                </c:pt>
                <c:pt idx="19">
                  <c:v>4.47</c:v>
                </c:pt>
                <c:pt idx="20">
                  <c:v>4.53</c:v>
                </c:pt>
                <c:pt idx="21">
                  <c:v>4.16</c:v>
                </c:pt>
                <c:pt idx="22">
                  <c:v>3.85</c:v>
                </c:pt>
                <c:pt idx="23">
                  <c:v>3.56</c:v>
                </c:pt>
                <c:pt idx="24">
                  <c:v>3.29</c:v>
                </c:pt>
                <c:pt idx="25">
                  <c:v>3.26</c:v>
                </c:pt>
                <c:pt idx="26">
                  <c:v>3.18</c:v>
                </c:pt>
                <c:pt idx="27">
                  <c:v>3.01</c:v>
                </c:pt>
                <c:pt idx="28">
                  <c:v>2.81</c:v>
                </c:pt>
                <c:pt idx="29">
                  <c:v>2.57</c:v>
                </c:pt>
                <c:pt idx="30">
                  <c:v>2.61</c:v>
                </c:pt>
                <c:pt idx="31">
                  <c:v>2.4500000000000002</c:v>
                </c:pt>
                <c:pt idx="32">
                  <c:v>2.31</c:v>
                </c:pt>
                <c:pt idx="33">
                  <c:v>2.0299999999999998</c:v>
                </c:pt>
                <c:pt idx="34">
                  <c:v>1.98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4B-492F-A39E-C1324423B84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Cow dams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50800">
                <a:solidFill>
                  <a:schemeClr val="accent4"/>
                </a:solidFill>
              </a:ln>
              <a:effectLst/>
            </c:spPr>
          </c:marker>
          <c:cat>
            <c:numRef>
              <c:f>Sheet1!$A$2:$A$36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Sheet1!$E$2:$E$36</c:f>
              <c:numCache>
                <c:formatCode>0.00</c:formatCode>
                <c:ptCount val="35"/>
                <c:pt idx="0">
                  <c:v>4.2300000000000004</c:v>
                </c:pt>
                <c:pt idx="1">
                  <c:v>4.1900000000000004</c:v>
                </c:pt>
                <c:pt idx="2">
                  <c:v>4.1500000000000004</c:v>
                </c:pt>
                <c:pt idx="3">
                  <c:v>4.13</c:v>
                </c:pt>
                <c:pt idx="4">
                  <c:v>4.1100000000000003</c:v>
                </c:pt>
                <c:pt idx="5">
                  <c:v>4.09</c:v>
                </c:pt>
                <c:pt idx="6">
                  <c:v>4.08</c:v>
                </c:pt>
                <c:pt idx="7">
                  <c:v>4.09</c:v>
                </c:pt>
                <c:pt idx="8">
                  <c:v>4.0599999999999996</c:v>
                </c:pt>
                <c:pt idx="9">
                  <c:v>4.03</c:v>
                </c:pt>
                <c:pt idx="10">
                  <c:v>4</c:v>
                </c:pt>
                <c:pt idx="11">
                  <c:v>3.97</c:v>
                </c:pt>
                <c:pt idx="12">
                  <c:v>3.94</c:v>
                </c:pt>
                <c:pt idx="13">
                  <c:v>3.92</c:v>
                </c:pt>
                <c:pt idx="14">
                  <c:v>3.88</c:v>
                </c:pt>
                <c:pt idx="15">
                  <c:v>3.86</c:v>
                </c:pt>
                <c:pt idx="16">
                  <c:v>3.83</c:v>
                </c:pt>
                <c:pt idx="17">
                  <c:v>3.79</c:v>
                </c:pt>
                <c:pt idx="18">
                  <c:v>3.77</c:v>
                </c:pt>
                <c:pt idx="19">
                  <c:v>3.74</c:v>
                </c:pt>
                <c:pt idx="20">
                  <c:v>3.7</c:v>
                </c:pt>
                <c:pt idx="21">
                  <c:v>3.66</c:v>
                </c:pt>
                <c:pt idx="22">
                  <c:v>3.62</c:v>
                </c:pt>
                <c:pt idx="23">
                  <c:v>3.6</c:v>
                </c:pt>
                <c:pt idx="24">
                  <c:v>3.56</c:v>
                </c:pt>
                <c:pt idx="25">
                  <c:v>3.5</c:v>
                </c:pt>
                <c:pt idx="26">
                  <c:v>3.45</c:v>
                </c:pt>
                <c:pt idx="27">
                  <c:v>3.38</c:v>
                </c:pt>
                <c:pt idx="28">
                  <c:v>3.31</c:v>
                </c:pt>
                <c:pt idx="29">
                  <c:v>3.19</c:v>
                </c:pt>
                <c:pt idx="30">
                  <c:v>3.09</c:v>
                </c:pt>
                <c:pt idx="31">
                  <c:v>3.02</c:v>
                </c:pt>
                <c:pt idx="32">
                  <c:v>3</c:v>
                </c:pt>
                <c:pt idx="33">
                  <c:v>2.5499999999999998</c:v>
                </c:pt>
                <c:pt idx="34">
                  <c:v>2.57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54B-492F-A39E-C1324423B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8401327"/>
        <c:axId val="1834384911"/>
      </c:lineChart>
      <c:catAx>
        <c:axId val="131840132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000000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4384911"/>
        <c:crosses val="autoZero"/>
        <c:auto val="1"/>
        <c:lblAlgn val="ctr"/>
        <c:lblOffset val="100"/>
        <c:tickLblSkip val="2"/>
        <c:noMultiLvlLbl val="0"/>
      </c:catAx>
      <c:valAx>
        <c:axId val="183438491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rgbClr val="000000"/>
                    </a:solidFill>
                  </a:rPr>
                  <a:t>Parentage age</a:t>
                </a:r>
                <a:r>
                  <a:rPr lang="en-US" sz="1800" baseline="0" dirty="0">
                    <a:solidFill>
                      <a:srgbClr val="000000"/>
                    </a:solidFill>
                  </a:rPr>
                  <a:t> (years)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8401327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r"/>
      <c:layout>
        <c:manualLayout>
          <c:xMode val="edge"/>
          <c:yMode val="edge"/>
          <c:x val="0.75110518737241172"/>
          <c:y val="1.8320610687022901E-2"/>
          <c:w val="0.24195036818314378"/>
          <c:h val="0.1766578109034080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'Genetic_Trend (1)'!$D$1</c:f>
              <c:strCache>
                <c:ptCount val="1"/>
                <c:pt idx="0">
                  <c:v>Cow BV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'Genetic_Trend (1)'!$A$2:$A$22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'Genetic_Trend (1)'!$D$2:$D$22</c:f>
              <c:numCache>
                <c:formatCode>General</c:formatCode>
                <c:ptCount val="21"/>
                <c:pt idx="0">
                  <c:v>41</c:v>
                </c:pt>
                <c:pt idx="1">
                  <c:v>68</c:v>
                </c:pt>
                <c:pt idx="2">
                  <c:v>65</c:v>
                </c:pt>
                <c:pt idx="3">
                  <c:v>106</c:v>
                </c:pt>
                <c:pt idx="4">
                  <c:v>137</c:v>
                </c:pt>
                <c:pt idx="5">
                  <c:v>83</c:v>
                </c:pt>
                <c:pt idx="6">
                  <c:v>115</c:v>
                </c:pt>
                <c:pt idx="7">
                  <c:v>85</c:v>
                </c:pt>
                <c:pt idx="8">
                  <c:v>105</c:v>
                </c:pt>
                <c:pt idx="9">
                  <c:v>115</c:v>
                </c:pt>
                <c:pt idx="10">
                  <c:v>111</c:v>
                </c:pt>
                <c:pt idx="11">
                  <c:v>85</c:v>
                </c:pt>
                <c:pt idx="12">
                  <c:v>82</c:v>
                </c:pt>
                <c:pt idx="13">
                  <c:v>85</c:v>
                </c:pt>
                <c:pt idx="14">
                  <c:v>69</c:v>
                </c:pt>
                <c:pt idx="15">
                  <c:v>35</c:v>
                </c:pt>
                <c:pt idx="16">
                  <c:v>29</c:v>
                </c:pt>
                <c:pt idx="17">
                  <c:v>27</c:v>
                </c:pt>
                <c:pt idx="18">
                  <c:v>0</c:v>
                </c:pt>
                <c:pt idx="19">
                  <c:v>-31</c:v>
                </c:pt>
                <c:pt idx="20">
                  <c:v>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47-EC4F-B081-2EEA4C95FF68}"/>
            </c:ext>
          </c:extLst>
        </c:ser>
        <c:ser>
          <c:idx val="1"/>
          <c:order val="1"/>
          <c:tx>
            <c:strRef>
              <c:f>'Genetic_Trend (1)'!$F$1</c:f>
              <c:strCache>
                <c:ptCount val="1"/>
                <c:pt idx="0">
                  <c:v>Sire BV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'Genetic_Trend (1)'!$A$2:$A$22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'Genetic_Trend (1)'!$F$2:$F$22</c:f>
              <c:numCache>
                <c:formatCode>General</c:formatCode>
                <c:ptCount val="21"/>
                <c:pt idx="0">
                  <c:v>-6</c:v>
                </c:pt>
                <c:pt idx="1">
                  <c:v>55</c:v>
                </c:pt>
                <c:pt idx="2">
                  <c:v>79</c:v>
                </c:pt>
                <c:pt idx="3">
                  <c:v>134</c:v>
                </c:pt>
                <c:pt idx="4">
                  <c:v>147</c:v>
                </c:pt>
                <c:pt idx="5">
                  <c:v>116</c:v>
                </c:pt>
                <c:pt idx="6">
                  <c:v>124</c:v>
                </c:pt>
                <c:pt idx="7">
                  <c:v>59</c:v>
                </c:pt>
                <c:pt idx="8">
                  <c:v>79</c:v>
                </c:pt>
                <c:pt idx="9">
                  <c:v>134</c:v>
                </c:pt>
                <c:pt idx="10">
                  <c:v>120</c:v>
                </c:pt>
                <c:pt idx="11">
                  <c:v>58</c:v>
                </c:pt>
                <c:pt idx="12">
                  <c:v>64</c:v>
                </c:pt>
                <c:pt idx="13">
                  <c:v>56</c:v>
                </c:pt>
                <c:pt idx="14">
                  <c:v>17</c:v>
                </c:pt>
                <c:pt idx="15">
                  <c:v>5</c:v>
                </c:pt>
                <c:pt idx="16">
                  <c:v>7</c:v>
                </c:pt>
                <c:pt idx="17">
                  <c:v>-13</c:v>
                </c:pt>
                <c:pt idx="18">
                  <c:v>-39</c:v>
                </c:pt>
                <c:pt idx="19">
                  <c:v>-53</c:v>
                </c:pt>
                <c:pt idx="20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47-EC4F-B081-2EEA4C95F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96471776"/>
        <c:axId val="1996475744"/>
      </c:lineChart>
      <c:catAx>
        <c:axId val="1996471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/>
                  <a:t>Animal 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6475744"/>
        <c:crossesAt val="-100"/>
        <c:auto val="1"/>
        <c:lblAlgn val="ctr"/>
        <c:lblOffset val="100"/>
        <c:noMultiLvlLbl val="0"/>
      </c:catAx>
      <c:valAx>
        <c:axId val="199647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/>
                  <a:t>Residual Feed Intale (pounds)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647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A4DEF-497B-0D5F-1EA1-CEB3A057B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C5FE6-0CEB-633D-A5A2-6236C5E7C6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EC99-C6F1-4582-80D3-E6064247AD91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07A17-CC9A-AE09-4335-8FD4D0295C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4AE7-8282-A805-9F46-C15F7CCE5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64F67-1010-4130-84DD-F7AB835A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5288-93BD-49F7-B41B-1F43275315FF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D96A0-3BDD-4D39-A26A-FF93A620B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70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9AE19-7A03-4247-A9AD-25EEF61F9B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3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716" eaLnBrk="0" hangingPunct="0"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 defTabSz="981716" eaLnBrk="0" hangingPunct="0"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 defTabSz="981716" eaLnBrk="0" hangingPunct="0"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 defTabSz="981716" eaLnBrk="0" hangingPunct="0"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 defTabSz="981716" eaLnBrk="0" hangingPunct="0"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defTabSz="98171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defTabSz="98171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defTabSz="98171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defTabSz="98171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817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667C24-FDEA-4121-89AB-3AEE5642DDC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</a:rPr>
              <a:pPr marL="0" marR="0" lvl="0" indent="0" algn="r" defTabSz="9817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7213" y="731838"/>
            <a:ext cx="6507162" cy="3660775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438" y="4637247"/>
            <a:ext cx="6092606" cy="439221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33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E2F2A-D34E-3F5F-8CE9-2F642D68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06DAE3-22C7-AE1C-D672-F244D42D9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2AB3B2-7AD0-994D-9BE8-71B280D3B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DF4B6-C25E-DA0A-96EF-31A489703C9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8/15/2017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E3FFF3-09A3-FF52-222B-FEDC4BBA8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57367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8/15/2017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38059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8/15/2017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955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/>
              <a:t>8/15/2017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4580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1087438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ea typeface="ＭＳ Ｐゴシック" pitchFamily="34" charset="-128"/>
                <a:cs typeface="ＭＳ Ｐゴシック" pitchFamily="34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3028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F463C-3B5A-D313-20DD-5C781CE70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1F2976-8A9B-314B-22E1-7665BE831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14A37-A583-B234-B082-8203B9F03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7D76B-C726-58E8-95A9-CB9A6B6FEA3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8/15/2017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A9EE0-38BB-C90D-C4AA-0A1430054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dirty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94988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BBE8A-BCC2-2D82-5E5F-B7719F61C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33E132-80C7-6387-5254-7099B11948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15E806-54DA-AD97-83D1-BAD66C082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5D0F3-BA06-9D34-2053-655A46C7450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8/15/2017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76D1A-612A-00DF-81CC-3139A822C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88325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9F8C8-7712-45BB-B9C8-50F27F3DA6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6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83827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6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86F85-6E23-2574-90F9-D53BABBD97E0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81743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26021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354775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292"/>
          <a:stretch/>
        </p:blipFill>
        <p:spPr>
          <a:xfrm>
            <a:off x="10061448" y="0"/>
            <a:ext cx="2130552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9E688B-F046-28B9-F750-36FE66EA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81E7B4-5414-79CA-52C5-4AAE026D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41A3A-552F-93DD-FAE1-A74A39D7CAE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6422"/>
            <a:ext cx="10871200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7AA259D-3BC5-46DB-C583-AED07163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7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2F6D87-4DA1-324F-1EF6-390F3A1C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FFFDFD-DB7B-DCAB-138B-E5AF8CEE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BE0007E2-37FB-2A38-C239-9104B047A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D3D452D-1C50-733F-BC89-BC1B1DD81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A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B2DC65-4BCC-316D-E208-B9948256BABD}"/>
              </a:ext>
            </a:extLst>
          </p:cNvPr>
          <p:cNvSpPr/>
          <p:nvPr userDrawn="1"/>
        </p:nvSpPr>
        <p:spPr>
          <a:xfrm>
            <a:off x="230587" y="6033306"/>
            <a:ext cx="1383527" cy="69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6B1E30-EB34-962D-AF5A-49AF80E63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876DE7-D576-2946-431B-78078B2C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EC243-12E6-A69C-8600-7760688D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142CB21D-841F-FA3C-891B-B5DACA79D8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BC66E6-68FB-5B0B-C4C4-928BA3A2435E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903B0-B744-F1F7-4075-4E5D4517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FFE65-E63E-891D-EAD0-AEC7F1636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6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1928F5-41ED-78BF-9DBD-FC0CDA792B7F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27874-2018-EAC0-FF20-4174A7DBC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9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B6C659-EC79-25B4-AF09-4D7CA7DA3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6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6708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2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1"/>
          </a:xfrm>
        </p:spPr>
        <p:txBody>
          <a:bodyPr/>
          <a:lstStyle>
            <a:lvl1pPr>
              <a:lnSpc>
                <a:spcPts val="3600"/>
              </a:lnSpc>
              <a:spcAft>
                <a:spcPts val="1600"/>
              </a:spcAft>
              <a:defRPr sz="3200"/>
            </a:lvl1pPr>
            <a:lvl2pPr>
              <a:lnSpc>
                <a:spcPts val="3600"/>
              </a:lnSpc>
              <a:spcAft>
                <a:spcPts val="1600"/>
              </a:spcAft>
              <a:defRPr sz="3200"/>
            </a:lvl2pPr>
            <a:lvl3pPr>
              <a:lnSpc>
                <a:spcPts val="3600"/>
              </a:lnSpc>
              <a:spcAft>
                <a:spcPts val="1600"/>
              </a:spcAft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67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399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1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E3A0-9CBB-8B14-85CA-584EF106A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68959-5EC3-1879-2580-69D0E211E70D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915BF-7786-15B8-1843-B6EE10080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E0082-00DA-A956-331F-9DFEA9A5C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8EF58B-04A6-69BE-51EA-7EB2C3BB2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62561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FE8DAC-28B7-BAD8-AEC4-34D6E37078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60477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A6CC9C-CE37-07DD-7662-C0891B82E41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47287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1728324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27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F1D89-1FD1-217B-901D-3A1130AFB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/>
          <a:stretch/>
        </p:blipFill>
        <p:spPr>
          <a:xfrm>
            <a:off x="-2" y="547688"/>
            <a:ext cx="12192001" cy="6310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715" y="2190896"/>
            <a:ext cx="10536865" cy="2399191"/>
          </a:xfrm>
          <a:ln>
            <a:noFill/>
          </a:ln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62271" y="651605"/>
            <a:ext cx="2585755" cy="113554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6714" y="4890970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6713" y="5433368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69F87A-BDBF-5336-C899-42E3D5A697D2}"/>
              </a:ext>
            </a:extLst>
          </p:cNvPr>
          <p:cNvCxnSpPr>
            <a:cxnSpLocks/>
          </p:cNvCxnSpPr>
          <p:nvPr userDrawn="1"/>
        </p:nvCxnSpPr>
        <p:spPr>
          <a:xfrm>
            <a:off x="7940298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071363-B30F-E023-D58B-DFEC927B3BBE}"/>
              </a:ext>
            </a:extLst>
          </p:cNvPr>
          <p:cNvCxnSpPr>
            <a:cxnSpLocks/>
          </p:cNvCxnSpPr>
          <p:nvPr userDrawn="1"/>
        </p:nvCxnSpPr>
        <p:spPr>
          <a:xfrm>
            <a:off x="775211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40EC-ADB1-D072-D11C-4684E4B63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2093" y="1509823"/>
            <a:ext cx="6177514" cy="2679404"/>
          </a:xfrm>
        </p:spPr>
        <p:txBody>
          <a:bodyPr anchor="b" anchorCtr="0">
            <a:noAutofit/>
          </a:bodyPr>
          <a:lstStyle>
            <a:lvl1pPr>
              <a:defRPr sz="6000" b="1">
                <a:solidFill>
                  <a:srgbClr val="071D49"/>
                </a:solidFill>
                <a:latin typeface="+mj-lt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A6B5D-88FD-35D7-F941-024EB6FB0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8AA67-DC29-18E2-11F6-2E23C8255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7442"/>
          <a:stretch/>
        </p:blipFill>
        <p:spPr>
          <a:xfrm>
            <a:off x="0" y="0"/>
            <a:ext cx="518868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CD2E7C-3333-7E5A-4405-B10D9C2E6CBE}"/>
              </a:ext>
            </a:extLst>
          </p:cNvPr>
          <p:cNvSpPr/>
          <p:nvPr userDrawn="1"/>
        </p:nvSpPr>
        <p:spPr>
          <a:xfrm>
            <a:off x="531628" y="5465135"/>
            <a:ext cx="11334306" cy="691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25838076-45C1-5E90-79E8-BC0F0CDFD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942" y="5557246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ECAAEE-6DD6-72AD-FA69-5EE5CE9B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D84493-AF4D-6F59-216E-B59A60C3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D9E4D2-3BA9-1A1C-DFBD-E2B4EA4D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8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503B47-5A77-F7E4-FFC6-56AC5FD0B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326"/>
          <a:stretch/>
        </p:blipFill>
        <p:spPr>
          <a:xfrm>
            <a:off x="786" y="6125633"/>
            <a:ext cx="12191213" cy="7319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E094E-62AC-D00C-B63C-FC4E0403142A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FE711E-A156-0501-6322-F8856F139C66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2B1EE4-BE00-0236-D7DA-DB3C1D56D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C7291C-6330-48C4-FFCE-08968528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8F4340-CFED-9A3E-E0E8-46652C7A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2D7192D-73B6-5EA7-C153-A462135A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A0017-6C1D-DD93-9427-53250AD7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275"/>
          <a:stretch/>
        </p:blipFill>
        <p:spPr>
          <a:xfrm>
            <a:off x="786" y="6122079"/>
            <a:ext cx="12191212" cy="735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6B950B-FC3F-F059-0854-25ABE9FDBC60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A43FE9-8759-EC3F-1B5E-80C390BAFAF3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1512A9-4FBC-1F29-AF87-4413F6A4E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5EBB46A-FE63-13A6-C067-6F1A0521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A5B378-E4C0-2069-0232-7B3F7B14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3425241-CDB5-2F2B-2B2F-32C0FB3C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76725-0B78-3333-AAA7-3F1D8967B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" y="0"/>
            <a:ext cx="12191212" cy="6857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9D540C-CBC4-AFF1-9FF4-ED18C9AEDC66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9198AB-FE4D-2B93-CB2D-0068E9523474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4DD22-65A0-B11D-4AC1-0D44CF1E8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D4929B7-C6B3-071A-617B-7416AD0C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FE838E-3BDD-3741-BA19-D3CF32E3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065E2B-6C7C-ECD3-BC6A-2D96A88D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500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3044AD-7914-F595-9CF2-95CDF6DA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11EC6C-7C4E-AB87-2C78-D09076A0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0DC89A-2E07-E671-4522-553F9D6B144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0072"/>
            <a:ext cx="108712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2C03081-4E4A-CBBC-4C35-6C5CF02C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0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65FB0-D5E0-EB8D-17B0-BEFC54CE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9A289-4902-A41F-CB51-17F0AE14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E7C9-7D30-CC19-F767-6AEBE2A48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D8BB28C3-8759-2177-2662-026CEF4C73C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26066" y="6127417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3" r:id="rId3"/>
    <p:sldLayoutId id="2147483682" r:id="rId4"/>
    <p:sldLayoutId id="2147483650" r:id="rId5"/>
    <p:sldLayoutId id="2147483671" r:id="rId6"/>
    <p:sldLayoutId id="2147483673" r:id="rId7"/>
    <p:sldLayoutId id="2147483672" r:id="rId8"/>
    <p:sldLayoutId id="2147483674" r:id="rId9"/>
    <p:sldLayoutId id="2147483676" r:id="rId10"/>
    <p:sldLayoutId id="2147483677" r:id="rId11"/>
    <p:sldLayoutId id="2147483680" r:id="rId12"/>
    <p:sldLayoutId id="2147483660" r:id="rId13"/>
    <p:sldLayoutId id="2147483663" r:id="rId14"/>
    <p:sldLayoutId id="2147483661" r:id="rId15"/>
    <p:sldLayoutId id="2147483681" r:id="rId16"/>
    <p:sldLayoutId id="2147483684" r:id="rId17"/>
    <p:sldLayoutId id="2147483686" r:id="rId18"/>
    <p:sldLayoutId id="2147483688" r:id="rId19"/>
    <p:sldLayoutId id="214748368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5205E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AB1E2C"/>
        </a:buClr>
        <a:buSzPct val="50000"/>
        <a:buFont typeface="Garamond" panose="02020404030301010803" pitchFamily="18" charset="0"/>
        <a:buChar char="►"/>
        <a:defRPr sz="36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▪"/>
        <a:defRPr sz="3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»"/>
        <a:defRPr sz="28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•"/>
        <a:defRPr sz="24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−"/>
        <a:defRPr sz="2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A26153-A068-AD5E-7E79-92553942B0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Award Talk: From Genomics to Herd Improvement: Pioneering Strategies in Dairy Cattle Breeding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3E1F2-C9FC-E732-CF67-5955AE578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B</a:t>
            </a:r>
            <a:r>
              <a:rPr lang="en-US"/>
              <a:t>. </a:t>
            </a:r>
            <a:r>
              <a:rPr lang="en-US" dirty="0"/>
              <a:t>Cole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3EA7AC-67EF-D17D-A90A-0B4CB1608E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2025 ASAS-CSAS Annual Meeting| July 8, 2025</a:t>
            </a:r>
          </a:p>
        </p:txBody>
      </p:sp>
    </p:spTree>
    <p:extLst>
      <p:ext uri="{BB962C8B-B14F-4D97-AF65-F5344CB8AC3E}">
        <p14:creationId xmlns:p14="http://schemas.microsoft.com/office/powerpoint/2010/main" val="3987391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How does genetic selection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293" y="2934249"/>
            <a:ext cx="11396546" cy="2853234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ΔG =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/>
              <a:t>genetic gain each year</a:t>
            </a:r>
          </a:p>
          <a:p>
            <a:r>
              <a:rPr lang="en-US" sz="2600" dirty="0">
                <a:solidFill>
                  <a:schemeClr val="accent1"/>
                </a:solidFill>
              </a:rPr>
              <a:t>reliability =</a:t>
            </a:r>
            <a:r>
              <a:rPr lang="en-US" sz="2600" dirty="0"/>
              <a:t> how certain we are about an animal’s predicted genetic merit (genomics </a:t>
            </a:r>
            <a:r>
              <a:rPr lang="en-US" sz="2600" dirty="0">
                <a:solidFill>
                  <a:srgbClr val="00FF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600" dirty="0"/>
              <a:t>)</a:t>
            </a:r>
          </a:p>
          <a:p>
            <a:r>
              <a:rPr lang="en-US" sz="2600" dirty="0">
                <a:solidFill>
                  <a:schemeClr val="accent1"/>
                </a:solidFill>
              </a:rPr>
              <a:t>selection intensity =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/>
              <a:t>how selective we are when picking mates (management can </a:t>
            </a:r>
            <a:r>
              <a:rPr lang="en-US" sz="2600" dirty="0">
                <a:solidFill>
                  <a:srgbClr val="00FF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600" dirty="0"/>
              <a:t>)</a:t>
            </a:r>
          </a:p>
          <a:p>
            <a:r>
              <a:rPr lang="en-US" sz="2600" dirty="0">
                <a:solidFill>
                  <a:schemeClr val="accent1"/>
                </a:solidFill>
              </a:rPr>
              <a:t>genetic variance =</a:t>
            </a:r>
            <a:r>
              <a:rPr lang="en-US" sz="2600" dirty="0"/>
              <a:t> genetic variation in the population (we can’t really change this)</a:t>
            </a:r>
          </a:p>
          <a:p>
            <a:r>
              <a:rPr lang="en-US" sz="2600" dirty="0">
                <a:solidFill>
                  <a:schemeClr val="accent1"/>
                </a:solidFill>
              </a:rPr>
              <a:t>generation interval =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/>
              <a:t>time between generations (genomics </a:t>
            </a:r>
            <a:r>
              <a:rPr lang="en-US" sz="2600" dirty="0">
                <a:solidFill>
                  <a:srgbClr val="00FF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600" dirty="0"/>
              <a:t>)</a:t>
            </a:r>
          </a:p>
        </p:txBody>
      </p:sp>
      <p:pic>
        <p:nvPicPr>
          <p:cNvPr id="5" name="Picture 4" descr="delta_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49" y="1705885"/>
            <a:ext cx="8001000" cy="9763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A82264-07E4-28B2-7BF2-162657614285}"/>
              </a:ext>
            </a:extLst>
          </p:cNvPr>
          <p:cNvSpPr txBox="1"/>
          <p:nvPr/>
        </p:nvSpPr>
        <p:spPr>
          <a:xfrm>
            <a:off x="1566929" y="6272012"/>
            <a:ext cx="1048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FF00"/>
                </a:solidFill>
              </a:rPr>
              <a:t>Cole and Spurlock (2016; https://</a:t>
            </a:r>
            <a:r>
              <a:rPr lang="en-US" sz="2400" dirty="0" err="1">
                <a:solidFill>
                  <a:srgbClr val="FFFF00"/>
                </a:solidFill>
              </a:rPr>
              <a:t>ldhm.adsa.org</a:t>
            </a:r>
            <a:r>
              <a:rPr lang="en-US" sz="2400" dirty="0">
                <a:solidFill>
                  <a:srgbClr val="FFFF00"/>
                </a:solidFill>
              </a:rPr>
              <a:t>/)</a:t>
            </a:r>
          </a:p>
        </p:txBody>
      </p:sp>
    </p:spTree>
    <p:extLst>
      <p:ext uri="{BB962C8B-B14F-4D97-AF65-F5344CB8AC3E}">
        <p14:creationId xmlns:p14="http://schemas.microsoft.com/office/powerpoint/2010/main" val="289618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4ABB3E-61DB-14C2-C379-0AB3A41F1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Allelic relationship matrices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36FA4-244F-443F-7F21-9EB89F6E2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85" t="26465" r="24704" b="23785"/>
          <a:stretch>
            <a:fillRect/>
          </a:stretch>
        </p:blipFill>
        <p:spPr>
          <a:xfrm>
            <a:off x="170584" y="1854809"/>
            <a:ext cx="5925416" cy="3148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D374E2-6F4D-7094-B9E4-917443C7C1F8}"/>
              </a:ext>
            </a:extLst>
          </p:cNvPr>
          <p:cNvSpPr txBox="1"/>
          <p:nvPr/>
        </p:nvSpPr>
        <p:spPr>
          <a:xfrm>
            <a:off x="1072054" y="5003190"/>
            <a:ext cx="4122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Pedigree-derived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2A1D9-F551-98E3-D07F-5839DB8152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52" t="30036" r="12276" b="18816"/>
          <a:stretch>
            <a:fillRect/>
          </a:stretch>
        </p:blipFill>
        <p:spPr>
          <a:xfrm>
            <a:off x="6233374" y="1854808"/>
            <a:ext cx="5873363" cy="31483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447068-3171-907C-474F-9D5939E3E118}"/>
              </a:ext>
            </a:extLst>
          </p:cNvPr>
          <p:cNvSpPr txBox="1"/>
          <p:nvPr/>
        </p:nvSpPr>
        <p:spPr>
          <a:xfrm>
            <a:off x="7497962" y="5003189"/>
            <a:ext cx="334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Allelic-based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5B16FF-0ECA-C1E7-8563-FBBB7E5FA01F}"/>
              </a:ext>
            </a:extLst>
          </p:cNvPr>
          <p:cNvSpPr txBox="1"/>
          <p:nvPr/>
        </p:nvSpPr>
        <p:spPr>
          <a:xfrm>
            <a:off x="1566929" y="6272012"/>
            <a:ext cx="1048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rgbClr val="FFFF00"/>
                </a:solidFill>
              </a:rPr>
              <a:t>Nejati-Javaremi</a:t>
            </a:r>
            <a:r>
              <a:rPr lang="en-US" sz="2400" dirty="0">
                <a:solidFill>
                  <a:srgbClr val="FFFF00"/>
                </a:solidFill>
              </a:rPr>
              <a:t> et al. (1997; https://</a:t>
            </a:r>
            <a:r>
              <a:rPr lang="en-US" sz="2400" dirty="0" err="1">
                <a:solidFill>
                  <a:srgbClr val="FFFF00"/>
                </a:solidFill>
              </a:rPr>
              <a:t>doi.org</a:t>
            </a:r>
            <a:r>
              <a:rPr lang="en-US" sz="2400" dirty="0">
                <a:solidFill>
                  <a:srgbClr val="FFFF00"/>
                </a:solidFill>
              </a:rPr>
              <a:t>/10.2527/1997.7571738x)</a:t>
            </a:r>
          </a:p>
        </p:txBody>
      </p:sp>
    </p:spTree>
    <p:extLst>
      <p:ext uri="{BB962C8B-B14F-4D97-AF65-F5344CB8AC3E}">
        <p14:creationId xmlns:p14="http://schemas.microsoft.com/office/powerpoint/2010/main" val="467817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BCB69-A296-CFE3-3436-EC9934C7D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01F63C-CE34-20F5-D0D0-E97809981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Two-step genomic prediction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F291BA-7D57-0439-9EE3-C31365EB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7" t="25954" r="8796" b="27102"/>
          <a:stretch>
            <a:fillRect/>
          </a:stretch>
        </p:blipFill>
        <p:spPr>
          <a:xfrm>
            <a:off x="463921" y="1687383"/>
            <a:ext cx="7245949" cy="2510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B2CD00-2AE6-D082-C7B4-05E13CE70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61" t="52743" r="19235" b="34756"/>
          <a:stretch>
            <a:fillRect/>
          </a:stretch>
        </p:blipFill>
        <p:spPr>
          <a:xfrm>
            <a:off x="1487725" y="4982150"/>
            <a:ext cx="5198342" cy="746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44A186-41F2-CA40-B496-A01D9C1EBFB1}"/>
              </a:ext>
            </a:extLst>
          </p:cNvPr>
          <p:cNvSpPr txBox="1"/>
          <p:nvPr/>
        </p:nvSpPr>
        <p:spPr>
          <a:xfrm>
            <a:off x="109650" y="5603298"/>
            <a:ext cx="792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1"/>
                </a:solidFill>
              </a:rPr>
              <a:t>Nejati-Javaremi</a:t>
            </a:r>
            <a:r>
              <a:rPr lang="en-US" sz="2400" dirty="0">
                <a:solidFill>
                  <a:schemeClr val="accent1"/>
                </a:solidFill>
              </a:rPr>
              <a:t> et al. (1997)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AF798-7A30-DA9B-545F-81543727A4AA}"/>
              </a:ext>
            </a:extLst>
          </p:cNvPr>
          <p:cNvSpPr txBox="1"/>
          <p:nvPr/>
        </p:nvSpPr>
        <p:spPr>
          <a:xfrm>
            <a:off x="1025123" y="4017219"/>
            <a:ext cx="6098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Lourenço et al. (2020)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5B68E-F0EF-C4DF-549E-022626B952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2" t="35904" r="20727" b="24792"/>
          <a:stretch>
            <a:fillRect/>
          </a:stretch>
        </p:blipFill>
        <p:spPr>
          <a:xfrm>
            <a:off x="7947751" y="4556449"/>
            <a:ext cx="3501567" cy="1172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CD98F0-D1AC-A20A-3C56-EAC00A146841}"/>
              </a:ext>
            </a:extLst>
          </p:cNvPr>
          <p:cNvSpPr txBox="1"/>
          <p:nvPr/>
        </p:nvSpPr>
        <p:spPr>
          <a:xfrm>
            <a:off x="7611415" y="5592121"/>
            <a:ext cx="414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VanRaden et al. (2008)</a:t>
            </a:r>
          </a:p>
        </p:txBody>
      </p:sp>
    </p:spTree>
    <p:extLst>
      <p:ext uri="{BB962C8B-B14F-4D97-AF65-F5344CB8AC3E}">
        <p14:creationId xmlns:p14="http://schemas.microsoft.com/office/powerpoint/2010/main" val="2188038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37F23A-D573-EA4E-8653-0100D696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83091"/>
            <a:ext cx="10972800" cy="1561328"/>
          </a:xfrm>
        </p:spPr>
        <p:txBody>
          <a:bodyPr/>
          <a:lstStyle/>
          <a:p>
            <a:r>
              <a:rPr lang="en-US" dirty="0"/>
              <a:t>Single-step methodology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9B78C-5B0E-3EA7-7636-2C41E8C6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86" t="46365" r="4322" b="22705"/>
          <a:stretch>
            <a:fillRect/>
          </a:stretch>
        </p:blipFill>
        <p:spPr>
          <a:xfrm>
            <a:off x="1723784" y="1863736"/>
            <a:ext cx="8744432" cy="2019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C07E4-7DF1-B44B-D220-2121DCA3E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99" t="54529" r="22715" b="28123"/>
          <a:stretch>
            <a:fillRect/>
          </a:stretch>
        </p:blipFill>
        <p:spPr>
          <a:xfrm>
            <a:off x="2598247" y="4134118"/>
            <a:ext cx="6995506" cy="146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E03C6C-6D40-5515-61A2-230804244135}"/>
              </a:ext>
            </a:extLst>
          </p:cNvPr>
          <p:cNvSpPr txBox="1"/>
          <p:nvPr/>
        </p:nvSpPr>
        <p:spPr>
          <a:xfrm>
            <a:off x="1579808" y="6272012"/>
            <a:ext cx="1048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FF00"/>
                </a:solidFill>
              </a:rPr>
              <a:t>Aguilar et al. (2010; https://</a:t>
            </a:r>
            <a:r>
              <a:rPr lang="en-US" sz="2400" dirty="0" err="1">
                <a:solidFill>
                  <a:srgbClr val="FFFF00"/>
                </a:solidFill>
              </a:rPr>
              <a:t>doi.org</a:t>
            </a:r>
            <a:r>
              <a:rPr lang="en-US" sz="2400" dirty="0">
                <a:solidFill>
                  <a:srgbClr val="FFFF00"/>
                </a:solidFill>
              </a:rPr>
              <a:t>/10.3168/jds.2009-2730)</a:t>
            </a:r>
          </a:p>
        </p:txBody>
      </p:sp>
    </p:spTree>
    <p:extLst>
      <p:ext uri="{BB962C8B-B14F-4D97-AF65-F5344CB8AC3E}">
        <p14:creationId xmlns:p14="http://schemas.microsoft.com/office/powerpoint/2010/main" val="3807405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0FDE-ECA5-AEA2-C8F5-0C03C8769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Careful thinking leads to big gains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D0D7D-1BEF-5772-D2E5-C136ED11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6626860" cy="415825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ssGBLUP</a:t>
            </a:r>
            <a:r>
              <a:rPr lang="en-US" dirty="0"/>
              <a:t> problematic when the genotyped population is very large</a:t>
            </a:r>
          </a:p>
          <a:p>
            <a:r>
              <a:rPr lang="en-US" dirty="0"/>
              <a:t>The Algorithm for Proven and Young (APY) refactors matrices to focus on a core set of animals</a:t>
            </a:r>
          </a:p>
          <a:p>
            <a:r>
              <a:rPr lang="en-US" dirty="0"/>
              <a:t>Dramatic improvements in performance for large reference populations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AF086-3142-5E51-1DAB-7C420F98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72" t="37708" r="69944" b="3806"/>
          <a:stretch>
            <a:fillRect/>
          </a:stretch>
        </p:blipFill>
        <p:spPr>
          <a:xfrm>
            <a:off x="8503920" y="1797414"/>
            <a:ext cx="2023000" cy="4273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E6BBA1-037B-BA9C-ED5F-A59FA7E0FE50}"/>
              </a:ext>
            </a:extLst>
          </p:cNvPr>
          <p:cNvSpPr txBox="1"/>
          <p:nvPr/>
        </p:nvSpPr>
        <p:spPr>
          <a:xfrm>
            <a:off x="1579808" y="6272012"/>
            <a:ext cx="1048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FF00"/>
                </a:solidFill>
              </a:rPr>
              <a:t>Misztal et al. (2014; https://</a:t>
            </a:r>
            <a:r>
              <a:rPr lang="en-US" sz="2400" dirty="0" err="1">
                <a:solidFill>
                  <a:srgbClr val="FFFF00"/>
                </a:solidFill>
              </a:rPr>
              <a:t>doi.org</a:t>
            </a:r>
            <a:r>
              <a:rPr lang="en-US" sz="2400" dirty="0">
                <a:solidFill>
                  <a:srgbClr val="FFFF00"/>
                </a:solidFill>
              </a:rPr>
              <a:t>/10.3168/jds.2013-7752)</a:t>
            </a:r>
          </a:p>
        </p:txBody>
      </p:sp>
    </p:spTree>
    <p:extLst>
      <p:ext uri="{BB962C8B-B14F-4D97-AF65-F5344CB8AC3E}">
        <p14:creationId xmlns:p14="http://schemas.microsoft.com/office/powerpoint/2010/main" val="4034659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DB50-DBB8-7A42-6A34-A4AF48B2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vs. non-linear allele effects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CAF6E-4235-FDB4-8AC3-A5B92679BE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5" t="18815" r="11057" b="6946"/>
          <a:stretch>
            <a:fillRect/>
          </a:stretch>
        </p:blipFill>
        <p:spPr>
          <a:xfrm>
            <a:off x="208445" y="1854810"/>
            <a:ext cx="6042101" cy="3465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290851-A5CC-DF9D-DFD6-46C8BC76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45" t="16004" r="18738"/>
          <a:stretch>
            <a:fillRect/>
          </a:stretch>
        </p:blipFill>
        <p:spPr>
          <a:xfrm>
            <a:off x="6854457" y="1893110"/>
            <a:ext cx="4536554" cy="3465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72276C-A0D7-95B1-2283-4A9E96F69F7A}"/>
              </a:ext>
            </a:extLst>
          </p:cNvPr>
          <p:cNvSpPr txBox="1"/>
          <p:nvPr/>
        </p:nvSpPr>
        <p:spPr>
          <a:xfrm>
            <a:off x="1622736" y="5320145"/>
            <a:ext cx="3298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Meuwissen et al. (2001)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ACC245-8293-11AC-B77A-AD024D5D4FA9}"/>
              </a:ext>
            </a:extLst>
          </p:cNvPr>
          <p:cNvSpPr txBox="1"/>
          <p:nvPr/>
        </p:nvSpPr>
        <p:spPr>
          <a:xfrm>
            <a:off x="8196902" y="5320144"/>
            <a:ext cx="2743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VanRaden (2008)</a:t>
            </a:r>
          </a:p>
        </p:txBody>
      </p:sp>
    </p:spTree>
    <p:extLst>
      <p:ext uri="{BB962C8B-B14F-4D97-AF65-F5344CB8AC3E}">
        <p14:creationId xmlns:p14="http://schemas.microsoft.com/office/powerpoint/2010/main" val="4214523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A501-FB0B-DE61-AE32-BE78A7CB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 QTL?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B4C7F-4A56-FEFC-D9FF-FA54F6DB03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80" t="17024" r="18075" b="3120"/>
          <a:stretch>
            <a:fillRect/>
          </a:stretch>
        </p:blipFill>
        <p:spPr>
          <a:xfrm>
            <a:off x="377957" y="1352278"/>
            <a:ext cx="5499100" cy="4292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C27AE-AC3A-03D0-43FE-C963A8249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90" t="27485" r="28514" b="3375"/>
          <a:stretch>
            <a:fillRect/>
          </a:stretch>
        </p:blipFill>
        <p:spPr>
          <a:xfrm>
            <a:off x="6995294" y="850996"/>
            <a:ext cx="4435185" cy="4905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8E870-E7A4-3257-4875-C702F38ACEA7}"/>
              </a:ext>
            </a:extLst>
          </p:cNvPr>
          <p:cNvSpPr txBox="1"/>
          <p:nvPr/>
        </p:nvSpPr>
        <p:spPr>
          <a:xfrm>
            <a:off x="247808" y="5756855"/>
            <a:ext cx="575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Cole et al. (2009; https://</a:t>
            </a:r>
            <a:r>
              <a:rPr lang="en-US" dirty="0" err="1">
                <a:solidFill>
                  <a:schemeClr val="accent1"/>
                </a:solidFill>
              </a:rPr>
              <a:t>doi.org</a:t>
            </a:r>
            <a:r>
              <a:rPr lang="en-US" dirty="0">
                <a:solidFill>
                  <a:schemeClr val="accent1"/>
                </a:solidFill>
              </a:rPr>
              <a:t>/10.3168/jds.2008-1762)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627995-BFBD-88B2-306A-AFAF1B84A969}"/>
              </a:ext>
            </a:extLst>
          </p:cNvPr>
          <p:cNvSpPr txBox="1"/>
          <p:nvPr/>
        </p:nvSpPr>
        <p:spPr>
          <a:xfrm>
            <a:off x="6421706" y="5756855"/>
            <a:ext cx="558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Freebern et al. (2020; https://</a:t>
            </a:r>
            <a:r>
              <a:rPr lang="en-US" dirty="0" err="1">
                <a:solidFill>
                  <a:schemeClr val="accent1"/>
                </a:solidFill>
              </a:rPr>
              <a:t>doi.org</a:t>
            </a:r>
            <a:r>
              <a:rPr lang="en-US" dirty="0">
                <a:solidFill>
                  <a:schemeClr val="accent1"/>
                </a:solidFill>
              </a:rPr>
              <a:t>/10.1101/775098)</a:t>
            </a:r>
          </a:p>
        </p:txBody>
      </p:sp>
    </p:spTree>
    <p:extLst>
      <p:ext uri="{BB962C8B-B14F-4D97-AF65-F5344CB8AC3E}">
        <p14:creationId xmlns:p14="http://schemas.microsoft.com/office/powerpoint/2010/main" val="303158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5F8A1-3450-08BD-13E6-F2927B6E6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7F3827-B2CB-8C6F-57F7-0240E3E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tools</a:t>
            </a:r>
          </a:p>
        </p:txBody>
      </p:sp>
    </p:spTree>
    <p:extLst>
      <p:ext uri="{BB962C8B-B14F-4D97-AF65-F5344CB8AC3E}">
        <p14:creationId xmlns:p14="http://schemas.microsoft.com/office/powerpoint/2010/main" val="11457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8A924E-FC85-FBCA-1DF1-2E6BF61B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genomes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127145-BB8C-135F-D0CD-8FBEA88A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2" t="21617" r="3825" b="7202"/>
          <a:stretch>
            <a:fillRect/>
          </a:stretch>
        </p:blipFill>
        <p:spPr>
          <a:xfrm>
            <a:off x="218941" y="1654935"/>
            <a:ext cx="6744516" cy="3348256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4677F9-730D-4F92-3A8D-D5B26EBBC3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99" t="12938" r="19166"/>
          <a:stretch>
            <a:fillRect/>
          </a:stretch>
        </p:blipFill>
        <p:spPr>
          <a:xfrm>
            <a:off x="5956708" y="2276104"/>
            <a:ext cx="4868214" cy="439485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4458C3-487C-7D25-FBBC-D9226EAF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173" y="190451"/>
            <a:ext cx="2129486" cy="2708887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7CA9F-A713-07EA-DAB2-7AF9DBCA24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08" t="50000" r="14596" b="18077"/>
          <a:stretch>
            <a:fillRect/>
          </a:stretch>
        </p:blipFill>
        <p:spPr>
          <a:xfrm>
            <a:off x="1536979" y="4692378"/>
            <a:ext cx="6593983" cy="197857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07367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596900" y="1493133"/>
            <a:ext cx="10972800" cy="4959181"/>
          </a:xfrm>
        </p:spPr>
        <p:txBody>
          <a:bodyPr>
            <a:noAutofit/>
          </a:bodyPr>
          <a:lstStyle/>
          <a:p>
            <a:pPr marL="32004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C1F2D"/>
              </a:buClr>
            </a:pPr>
            <a:r>
              <a:rPr lang="en-US" sz="2800" dirty="0"/>
              <a:t>57 chips currently supported</a:t>
            </a:r>
          </a:p>
          <a:p>
            <a:pPr marL="32004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C1F2D"/>
              </a:buClr>
            </a:pPr>
            <a:r>
              <a:rPr lang="en-US" sz="2800" dirty="0"/>
              <a:t>New chips added to: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rgbClr val="26215F"/>
              </a:buClr>
            </a:pPr>
            <a:r>
              <a:rPr lang="en-US" sz="2800" dirty="0"/>
              <a:t>Accommodate SNP recently discovered to be important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rgbClr val="26215F"/>
              </a:buClr>
            </a:pPr>
            <a:r>
              <a:rPr lang="en-US" sz="2800" dirty="0"/>
              <a:t>Lower costs of genotyping by including subsets of greatest</a:t>
            </a:r>
            <a:br>
              <a:rPr lang="en-US" sz="2800" dirty="0"/>
            </a:br>
            <a:r>
              <a:rPr lang="en-US" sz="2800" dirty="0"/>
              <a:t>interest</a:t>
            </a:r>
          </a:p>
          <a:p>
            <a:pPr marL="66294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C1F2D"/>
              </a:buClr>
            </a:pPr>
            <a:r>
              <a:rPr lang="en-US" sz="2800" dirty="0"/>
              <a:t>Accommodate new technology</a:t>
            </a:r>
          </a:p>
          <a:p>
            <a:pPr marL="32004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C1F2D"/>
              </a:buClr>
            </a:pPr>
            <a:r>
              <a:rPr lang="en-US" sz="2800" dirty="0"/>
              <a:t>First sequence-based genotypes approved in May</a:t>
            </a:r>
          </a:p>
          <a:p>
            <a:pPr marL="662940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C1F2D"/>
              </a:buClr>
            </a:pPr>
            <a:r>
              <a:rPr lang="en-US" sz="2800" dirty="0"/>
              <a:t>Low-pass sequence data with enriched targeted regions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6EC71A-0094-D544-F234-20B2B544D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Genotyping arrays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AD7FC9-B6F0-8E59-5C8F-5EE0909C7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3" t="11831" r="38633" b="11174"/>
          <a:stretch>
            <a:fillRect/>
          </a:stretch>
        </p:blipFill>
        <p:spPr bwMode="auto">
          <a:xfrm>
            <a:off x="10031879" y="574870"/>
            <a:ext cx="1778048" cy="495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62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77B80-3574-9261-6F5D-795468D0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B98AA6-F6C3-A17D-14CE-17DBDD2F0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Current landscape</a:t>
            </a:r>
          </a:p>
          <a:p>
            <a:r>
              <a:rPr lang="en-US" b="0" dirty="0"/>
              <a:t>Genomic tools</a:t>
            </a:r>
          </a:p>
          <a:p>
            <a:r>
              <a:rPr lang="en-US" dirty="0"/>
              <a:t>Genomic prediction methods</a:t>
            </a:r>
          </a:p>
          <a:p>
            <a:r>
              <a:rPr lang="en-US" dirty="0"/>
              <a:t>Unexpected applications</a:t>
            </a:r>
          </a:p>
          <a:p>
            <a:r>
              <a:rPr lang="en-US" b="0" dirty="0"/>
              <a:t>Future directions</a:t>
            </a:r>
          </a:p>
          <a:p>
            <a:r>
              <a:rPr lang="en-US" dirty="0"/>
              <a:t>Acknowledgments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42380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D5989D-DB1C-2AE5-672A-A23644C7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growth of ‘omics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3C639AD-AA94-4EDF-8574-1ABEF9B6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500383"/>
            <a:ext cx="5499100" cy="44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AD3F027-386E-58DB-C09C-3AED340BCC88}"/>
              </a:ext>
            </a:extLst>
          </p:cNvPr>
          <p:cNvGrpSpPr/>
          <p:nvPr/>
        </p:nvGrpSpPr>
        <p:grpSpPr>
          <a:xfrm>
            <a:off x="7275117" y="435151"/>
            <a:ext cx="4494727" cy="4227254"/>
            <a:chOff x="7300875" y="1674254"/>
            <a:chExt cx="4494727" cy="4227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A0E0F0-6BD5-2DFB-BC99-B816FCE5D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102" t="32077" r="19069" b="43685"/>
            <a:stretch>
              <a:fillRect/>
            </a:stretch>
          </p:blipFill>
          <p:spPr>
            <a:xfrm>
              <a:off x="7300876" y="1674254"/>
              <a:ext cx="4494726" cy="12234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26B2FD-D103-47F1-234B-017A8A7FF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604" t="41006" r="19567" b="2040"/>
            <a:stretch>
              <a:fillRect/>
            </a:stretch>
          </p:blipFill>
          <p:spPr>
            <a:xfrm>
              <a:off x="7300875" y="3026535"/>
              <a:ext cx="4494727" cy="287497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777632-82F8-136F-BF8E-585A0809F9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612" t="29271" r="19068" b="32205"/>
          <a:stretch>
            <a:fillRect/>
          </a:stretch>
        </p:blipFill>
        <p:spPr>
          <a:xfrm>
            <a:off x="7275117" y="4796493"/>
            <a:ext cx="4494727" cy="189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27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902664-21B8-E040-82C6-0375DD45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Functional validation of putative causals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E93B04-AB83-4F47-93C9-E1F8429FA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010337" cy="4158252"/>
          </a:xfrm>
        </p:spPr>
        <p:txBody>
          <a:bodyPr>
            <a:normAutofit/>
          </a:bodyPr>
          <a:lstStyle/>
          <a:p>
            <a:r>
              <a:rPr lang="en-US" dirty="0"/>
              <a:t>A frameshift in </a:t>
            </a:r>
            <a:r>
              <a:rPr lang="en-US" i="1" dirty="0"/>
              <a:t>IFT80</a:t>
            </a:r>
            <a:r>
              <a:rPr lang="en-US" dirty="0"/>
              <a:t> at 107,172,615 bp (p.Leu381fs) disrupts </a:t>
            </a:r>
            <a:r>
              <a:rPr lang="en-US" i="1" dirty="0" err="1"/>
              <a:t>wnt</a:t>
            </a:r>
            <a:r>
              <a:rPr lang="en-US" dirty="0"/>
              <a:t> and </a:t>
            </a:r>
            <a:r>
              <a:rPr lang="en-US" i="1" dirty="0"/>
              <a:t>hedgehog</a:t>
            </a:r>
            <a:r>
              <a:rPr lang="en-US" dirty="0"/>
              <a:t> signaling, and is responsible for the death of homozygous embryos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F2184-45D0-8F4A-A7C3-0FFF249FC5B8}"/>
              </a:ext>
            </a:extLst>
          </p:cNvPr>
          <p:cNvSpPr/>
          <p:nvPr/>
        </p:nvSpPr>
        <p:spPr>
          <a:xfrm>
            <a:off x="9500063" y="2733237"/>
            <a:ext cx="2490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embryos injected with only Cas-9 (left)</a:t>
            </a:r>
            <a:endParaRPr lang="en-US" sz="16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639056-3D16-C24B-9288-8C9776AB74BB}"/>
              </a:ext>
            </a:extLst>
          </p:cNvPr>
          <p:cNvSpPr/>
          <p:nvPr/>
        </p:nvSpPr>
        <p:spPr>
          <a:xfrm>
            <a:off x="6268744" y="5095579"/>
            <a:ext cx="2752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embryos injected with Cas-9 and IFT80 exon 2 guide RNA (right)</a:t>
            </a:r>
            <a:endParaRPr lang="en-US" sz="16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C0902-E2B3-6B46-9A50-DBF6E5C21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"/>
                    </a14:imgEffect>
                    <a14:imgEffect>
                      <a14:brightnessContrast bright="3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57" r="25111" b="7556"/>
          <a:stretch/>
        </p:blipFill>
        <p:spPr>
          <a:xfrm>
            <a:off x="9021735" y="4223053"/>
            <a:ext cx="3108071" cy="2576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3DC5F-1ED8-6247-AB4E-37C057EE4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1658921"/>
            <a:ext cx="3416763" cy="2733409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E08896E-F11A-67B1-254F-3FD9B6876D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390" t="42425" r="12877" b="21569"/>
          <a:stretch>
            <a:fillRect/>
          </a:stretch>
        </p:blipFill>
        <p:spPr>
          <a:xfrm>
            <a:off x="1431641" y="5422005"/>
            <a:ext cx="4996272" cy="13540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910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98337-93E0-7FB7-0E15-9CDAE14DE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2F87B2-9EE9-DB35-22E0-A583348E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Adoption by industry</a:t>
            </a:r>
          </a:p>
        </p:txBody>
      </p:sp>
    </p:spTree>
    <p:extLst>
      <p:ext uri="{BB962C8B-B14F-4D97-AF65-F5344CB8AC3E}">
        <p14:creationId xmlns:p14="http://schemas.microsoft.com/office/powerpoint/2010/main" val="3062966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E0697-28A4-9F1B-6FD2-70CDE55C3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6D8748C-A99C-6F99-B98D-3A4D4DE8402A}"/>
              </a:ext>
            </a:extLst>
          </p:cNvPr>
          <p:cNvGraphicFramePr/>
          <p:nvPr/>
        </p:nvGraphicFramePr>
        <p:xfrm>
          <a:off x="1071880" y="1296175"/>
          <a:ext cx="9819640" cy="488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0D019B1-1667-EDAB-C70C-25E93326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merit of marketed Holstein bulls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9FB569-6581-CA01-17C2-FFA079DD034B}"/>
              </a:ext>
            </a:extLst>
          </p:cNvPr>
          <p:cNvGrpSpPr/>
          <p:nvPr/>
        </p:nvGrpSpPr>
        <p:grpSpPr>
          <a:xfrm>
            <a:off x="2176590" y="2341292"/>
            <a:ext cx="5918506" cy="2661899"/>
            <a:chOff x="3344836" y="4084560"/>
            <a:chExt cx="12768892" cy="41295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35E398-B7CD-A604-E947-275F3D3E130B}"/>
                </a:ext>
              </a:extLst>
            </p:cNvPr>
            <p:cNvSpPr txBox="1"/>
            <p:nvPr/>
          </p:nvSpPr>
          <p:spPr>
            <a:xfrm>
              <a:off x="3344836" y="7066484"/>
              <a:ext cx="3226827" cy="1147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dirty="0">
                  <a:solidFill>
                    <a:schemeClr val="accent5"/>
                  </a:solidFill>
                  <a:cs typeface="Calibri" panose="020F0502020204030204" pitchFamily="34" charset="0"/>
                </a:rPr>
                <a:t>Average gain:</a:t>
              </a:r>
            </a:p>
            <a:p>
              <a:pPr>
                <a:lnSpc>
                  <a:spcPts val="2600"/>
                </a:lnSpc>
              </a:pPr>
              <a:r>
                <a:rPr lang="en-US" dirty="0">
                  <a:solidFill>
                    <a:schemeClr val="accent5"/>
                  </a:solidFill>
                  <a:cs typeface="Calibri" panose="020F0502020204030204" pitchFamily="34" charset="0"/>
                </a:rPr>
                <a:t>$2.88/year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DAD90C-1046-F988-55C2-C11E75E41E82}"/>
                </a:ext>
              </a:extLst>
            </p:cNvPr>
            <p:cNvSpPr txBox="1"/>
            <p:nvPr/>
          </p:nvSpPr>
          <p:spPr>
            <a:xfrm>
              <a:off x="12886901" y="4084560"/>
              <a:ext cx="3226827" cy="1147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dirty="0">
                  <a:solidFill>
                    <a:schemeClr val="accent2"/>
                  </a:solidFill>
                  <a:cs typeface="Calibri" panose="020F0502020204030204" pitchFamily="34" charset="0"/>
                </a:rPr>
                <a:t>Average gain:</a:t>
              </a:r>
            </a:p>
            <a:p>
              <a:pPr>
                <a:lnSpc>
                  <a:spcPts val="2600"/>
                </a:lnSpc>
              </a:pPr>
              <a:r>
                <a:rPr lang="en-US" dirty="0">
                  <a:solidFill>
                    <a:schemeClr val="accent2"/>
                  </a:solidFill>
                  <a:cs typeface="Calibri" panose="020F0502020204030204" pitchFamily="34" charset="0"/>
                </a:rPr>
                <a:t>$80.65/year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315EC0-E0B7-1464-BAAE-EC221193E19F}"/>
                </a:ext>
              </a:extLst>
            </p:cNvPr>
            <p:cNvSpPr txBox="1"/>
            <p:nvPr/>
          </p:nvSpPr>
          <p:spPr>
            <a:xfrm>
              <a:off x="6751505" y="6313725"/>
              <a:ext cx="3226828" cy="1147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dirty="0">
                  <a:solidFill>
                    <a:schemeClr val="accent1"/>
                  </a:solidFill>
                  <a:cs typeface="Calibri" panose="020F0502020204030204" pitchFamily="34" charset="0"/>
                </a:rPr>
                <a:t>Average gain:</a:t>
              </a:r>
            </a:p>
            <a:p>
              <a:pPr>
                <a:lnSpc>
                  <a:spcPts val="2600"/>
                </a:lnSpc>
              </a:pPr>
              <a:r>
                <a:rPr lang="en-US" dirty="0">
                  <a:solidFill>
                    <a:schemeClr val="accent1"/>
                  </a:solidFill>
                  <a:cs typeface="Calibri" panose="020F0502020204030204" pitchFamily="34" charset="0"/>
                </a:rPr>
                <a:t>$35.48/year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1764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EF9A6-90CE-6380-0F08-2813BE1D3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ontent Placeholder 24">
            <a:extLst>
              <a:ext uri="{FF2B5EF4-FFF2-40B4-BE49-F238E27FC236}">
                <a16:creationId xmlns:a16="http://schemas.microsoft.com/office/drawing/2014/main" id="{D362ECF4-43A7-8184-821B-02258C80E1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75341"/>
              </p:ext>
            </p:extLst>
          </p:nvPr>
        </p:nvGraphicFramePr>
        <p:xfrm>
          <a:off x="399472" y="1475509"/>
          <a:ext cx="11393055" cy="4506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20CE1A28-575F-AA2A-BB44-2CCA432A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interval – Holstein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AD6FF-F0B1-FE2C-4151-4970FBAFEF3F}"/>
              </a:ext>
            </a:extLst>
          </p:cNvPr>
          <p:cNvSpPr txBox="1"/>
          <p:nvPr/>
        </p:nvSpPr>
        <p:spPr>
          <a:xfrm>
            <a:off x="6983925" y="4445615"/>
            <a:ext cx="2566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Genomic evaluations became official for Holsteins in January 2009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0AA79B-D321-6567-5B65-EF158CA1D780}"/>
              </a:ext>
            </a:extLst>
          </p:cNvPr>
          <p:cNvCxnSpPr>
            <a:cxnSpLocks/>
          </p:cNvCxnSpPr>
          <p:nvPr/>
        </p:nvCxnSpPr>
        <p:spPr>
          <a:xfrm>
            <a:off x="6983925" y="1854200"/>
            <a:ext cx="0" cy="3053080"/>
          </a:xfrm>
          <a:prstGeom prst="line">
            <a:avLst/>
          </a:prstGeom>
          <a:ln w="28575" cap="rnd">
            <a:solidFill>
              <a:schemeClr val="accent6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3A7117-7E9C-3ED5-25AB-DA7F888316E5}"/>
              </a:ext>
            </a:extLst>
          </p:cNvPr>
          <p:cNvSpPr txBox="1"/>
          <p:nvPr/>
        </p:nvSpPr>
        <p:spPr>
          <a:xfrm>
            <a:off x="3408224" y="6335109"/>
            <a:ext cx="863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After Guinan et al. (2023; https://</a:t>
            </a:r>
            <a:r>
              <a:rPr lang="en-US" dirty="0" err="1">
                <a:solidFill>
                  <a:srgbClr val="FFFF00"/>
                </a:solidFill>
              </a:rPr>
              <a:t>doi.org</a:t>
            </a:r>
            <a:r>
              <a:rPr lang="en-US" dirty="0">
                <a:solidFill>
                  <a:srgbClr val="FFFF00"/>
                </a:solidFill>
              </a:rPr>
              <a:t>/10.3168/jds.2022-22205)</a:t>
            </a:r>
          </a:p>
        </p:txBody>
      </p:sp>
    </p:spTree>
    <p:extLst>
      <p:ext uri="{BB962C8B-B14F-4D97-AF65-F5344CB8AC3E}">
        <p14:creationId xmlns:p14="http://schemas.microsoft.com/office/powerpoint/2010/main" val="888481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0D4A-21FE-0415-FAD9-CD20B0D4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Embryo transfer has grown rapidly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C9AB1-F843-A333-DDDC-B183C1DB7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1" y="1854810"/>
            <a:ext cx="5499100" cy="41582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Benefits from ET may be higher than AI due to higher conception rates and faster rates of genetic gain (</a:t>
            </a:r>
            <a:r>
              <a:rPr lang="en-US" dirty="0" err="1"/>
              <a:t>Kaniyamattam</a:t>
            </a:r>
            <a:r>
              <a:rPr lang="en-US" dirty="0"/>
              <a:t> et al., 2017)</a:t>
            </a:r>
          </a:p>
          <a:p>
            <a:r>
              <a:rPr lang="en-US" dirty="0"/>
              <a:t>Terminal ET programs may help maximize value in complex breeding systems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B0A3099-A51F-3836-F37A-B95BAA4C1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325" y="1854809"/>
            <a:ext cx="5187841" cy="416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9060F-236C-F742-DEB9-86FC72FC277A}"/>
              </a:ext>
            </a:extLst>
          </p:cNvPr>
          <p:cNvSpPr txBox="1"/>
          <p:nvPr/>
        </p:nvSpPr>
        <p:spPr>
          <a:xfrm>
            <a:off x="3408224" y="6335109"/>
            <a:ext cx="863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Miles et al. (2023; https://</a:t>
            </a:r>
            <a:r>
              <a:rPr lang="en-US" dirty="0" err="1">
                <a:solidFill>
                  <a:srgbClr val="FFFF00"/>
                </a:solidFill>
              </a:rPr>
              <a:t>doi.org</a:t>
            </a:r>
            <a:r>
              <a:rPr lang="en-US" dirty="0">
                <a:solidFill>
                  <a:srgbClr val="FFFF00"/>
                </a:solidFill>
              </a:rPr>
              <a:t>/10.3168/jds.2022-22298)</a:t>
            </a:r>
          </a:p>
        </p:txBody>
      </p:sp>
    </p:spTree>
    <p:extLst>
      <p:ext uri="{BB962C8B-B14F-4D97-AF65-F5344CB8AC3E}">
        <p14:creationId xmlns:p14="http://schemas.microsoft.com/office/powerpoint/2010/main" val="205048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CB08-3F63-E50E-F4C8-05B72090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industry players have emerged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A3FA4-3345-7C1F-5948-39CE91415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09"/>
            <a:ext cx="5499100" cy="4255045"/>
          </a:xfrm>
        </p:spPr>
        <p:txBody>
          <a:bodyPr>
            <a:normAutofit/>
          </a:bodyPr>
          <a:lstStyle/>
          <a:p>
            <a:r>
              <a:rPr lang="en-US" dirty="0"/>
              <a:t>Genetic evaluations for novel traits are being offered by companies that are not genetic evaluation centers</a:t>
            </a:r>
          </a:p>
          <a:p>
            <a:r>
              <a:rPr lang="en-US" dirty="0"/>
              <a:t>This was not anticipated early in the genomics 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43104-ABE8-46BE-96D3-C12B6EA3A0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59" t="26840" r="26751" b="27875"/>
          <a:stretch>
            <a:fillRect/>
          </a:stretch>
        </p:blipFill>
        <p:spPr>
          <a:xfrm>
            <a:off x="6584042" y="1442912"/>
            <a:ext cx="3644539" cy="2286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D98D9-FC84-7767-BDF0-ED34AC6D03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59" t="26581" r="26751" b="25546"/>
          <a:stretch>
            <a:fillRect/>
          </a:stretch>
        </p:blipFill>
        <p:spPr>
          <a:xfrm>
            <a:off x="8149407" y="3109193"/>
            <a:ext cx="3644539" cy="2416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453B4F-B310-73FE-9857-4C5CE2DA7F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89" t="39261" r="23058" b="32533"/>
          <a:stretch>
            <a:fillRect/>
          </a:stretch>
        </p:blipFill>
        <p:spPr>
          <a:xfrm>
            <a:off x="6584042" y="5301136"/>
            <a:ext cx="5499101" cy="142385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28611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C7AA4-A05D-6DFC-1112-CA67BBF2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picture’s worth 1,000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D4430-92F5-C7FF-7944-65B99DAD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22" t="31821" r="13767" b="7968"/>
          <a:stretch>
            <a:fillRect/>
          </a:stretch>
        </p:blipFill>
        <p:spPr>
          <a:xfrm>
            <a:off x="6323551" y="1978181"/>
            <a:ext cx="5705555" cy="3349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1FC408-509D-2704-E2ED-FD95B8E1C829}"/>
              </a:ext>
            </a:extLst>
          </p:cNvPr>
          <p:cNvSpPr txBox="1"/>
          <p:nvPr/>
        </p:nvSpPr>
        <p:spPr>
          <a:xfrm>
            <a:off x="6396866" y="5451081"/>
            <a:ext cx="563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Cole and Null (2013; http://</a:t>
            </a:r>
            <a:r>
              <a:rPr lang="en-US" dirty="0" err="1">
                <a:solidFill>
                  <a:schemeClr val="accent1"/>
                </a:solidFill>
              </a:rPr>
              <a:t>dx.doi.org</a:t>
            </a:r>
            <a:r>
              <a:rPr lang="en-US" dirty="0">
                <a:solidFill>
                  <a:schemeClr val="accent1"/>
                </a:solidFill>
              </a:rPr>
              <a:t>/  10.3168/jds.2012-6008)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EAC6C-B374-64D5-B715-0FC32D832E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03" t="35138" r="11116" b="4396"/>
          <a:stretch>
            <a:fillRect/>
          </a:stretch>
        </p:blipFill>
        <p:spPr>
          <a:xfrm>
            <a:off x="596900" y="1978181"/>
            <a:ext cx="5799966" cy="294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54FAA0-712F-B25C-975A-FD83B2920962}"/>
              </a:ext>
            </a:extLst>
          </p:cNvPr>
          <p:cNvSpPr txBox="1"/>
          <p:nvPr/>
        </p:nvSpPr>
        <p:spPr>
          <a:xfrm>
            <a:off x="596900" y="5451080"/>
            <a:ext cx="563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Cole and VanRaden (2010; https://</a:t>
            </a:r>
            <a:r>
              <a:rPr lang="en-US" dirty="0" err="1">
                <a:solidFill>
                  <a:schemeClr val="accent1"/>
                </a:solidFill>
              </a:rPr>
              <a:t>doi.org</a:t>
            </a:r>
            <a:r>
              <a:rPr lang="en-US" dirty="0">
                <a:solidFill>
                  <a:schemeClr val="accent1"/>
                </a:solidFill>
              </a:rPr>
              <a:t>/10.1111/j.1439-0388.2011.00922.x)</a:t>
            </a:r>
          </a:p>
        </p:txBody>
      </p:sp>
    </p:spTree>
    <p:extLst>
      <p:ext uri="{BB962C8B-B14F-4D97-AF65-F5344CB8AC3E}">
        <p14:creationId xmlns:p14="http://schemas.microsoft.com/office/powerpoint/2010/main" val="2916099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B521-B122-0EA4-A623-2ACBAF10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Expensive traits are now within 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AD22B-17DB-7B2C-EFDC-228DF29A0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499100" cy="41582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Many traits of economic importance are very expensive to measure and have low </a:t>
            </a:r>
            <a:r>
              <a:rPr lang="en-US" dirty="0" err="1"/>
              <a:t>heritabilities</a:t>
            </a:r>
            <a:endParaRPr lang="en-US" dirty="0"/>
          </a:p>
          <a:p>
            <a:r>
              <a:rPr lang="en-US" dirty="0"/>
              <a:t>Increased reliabilities from genomics make effective genetic selection possible in these cases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26F8DFE-5575-CE15-AD84-AA6B87B3E7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08734"/>
              </p:ext>
            </p:extLst>
          </p:nvPr>
        </p:nvGraphicFramePr>
        <p:xfrm>
          <a:off x="6083300" y="1854809"/>
          <a:ext cx="5984204" cy="3683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8454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CA17-DF6F-8075-BD76-30939B6CA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Breeding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46EAB-82BC-8BDE-4533-9DA486BB2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499100" cy="4158252"/>
          </a:xfrm>
        </p:spPr>
        <p:txBody>
          <a:bodyPr/>
          <a:lstStyle/>
          <a:p>
            <a:r>
              <a:rPr lang="en-US" dirty="0"/>
              <a:t>The availability of sexed semen at competitive prices and historically high </a:t>
            </a:r>
            <a:r>
              <a:rPr lang="en-US" dirty="0" err="1"/>
              <a:t>beed</a:t>
            </a:r>
            <a:r>
              <a:rPr lang="en-US" dirty="0"/>
              <a:t> prices have led dairy farmers to adopt sophisticated breeding strategies using many new technologies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726F35A-E113-1C1F-B44F-A9B922425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54810"/>
            <a:ext cx="5966027" cy="35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4EEFC6-CE19-2AA9-12FB-4F92817B49A7}"/>
              </a:ext>
            </a:extLst>
          </p:cNvPr>
          <p:cNvSpPr txBox="1"/>
          <p:nvPr/>
        </p:nvSpPr>
        <p:spPr>
          <a:xfrm>
            <a:off x="3408224" y="6335109"/>
            <a:ext cx="863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Basiel et al. (2025; https://</a:t>
            </a:r>
            <a:r>
              <a:rPr lang="en-US" dirty="0" err="1">
                <a:solidFill>
                  <a:srgbClr val="FFFF00"/>
                </a:solidFill>
              </a:rPr>
              <a:t>doi.org</a:t>
            </a:r>
            <a:r>
              <a:rPr lang="en-US" dirty="0">
                <a:solidFill>
                  <a:srgbClr val="FFFF00"/>
                </a:solidFill>
              </a:rPr>
              <a:t>/10.3168/jds.2025-26600)</a:t>
            </a:r>
          </a:p>
        </p:txBody>
      </p:sp>
    </p:spTree>
    <p:extLst>
      <p:ext uri="{BB962C8B-B14F-4D97-AF65-F5344CB8AC3E}">
        <p14:creationId xmlns:p14="http://schemas.microsoft.com/office/powerpoint/2010/main" val="4218186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B802-57BD-CDEA-0AEF-786246C74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landscape</a:t>
            </a:r>
          </a:p>
        </p:txBody>
      </p:sp>
    </p:spTree>
    <p:extLst>
      <p:ext uri="{BB962C8B-B14F-4D97-AF65-F5344CB8AC3E}">
        <p14:creationId xmlns:p14="http://schemas.microsoft.com/office/powerpoint/2010/main" val="1000548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E30E7-5542-5888-1E70-BBF6A42D6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BFAD11-CCED-FB67-3EEB-2BD58CD5B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906089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33C2-5405-5C49-B439-E65266D4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03873"/>
            <a:ext cx="10972800" cy="1561328"/>
          </a:xfrm>
        </p:spPr>
        <p:txBody>
          <a:bodyPr/>
          <a:lstStyle/>
          <a:p>
            <a:r>
              <a:rPr lang="en-US" dirty="0"/>
              <a:t>Gene editing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1535C6-013F-794D-B440-EA8C54C9C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668818" cy="41582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we use gene editing to “fix” defects when we find them? </a:t>
            </a:r>
          </a:p>
          <a:p>
            <a:r>
              <a:rPr lang="en-US" dirty="0"/>
              <a:t>Then we can get rapid genetic gain without negative consequences!</a:t>
            </a:r>
          </a:p>
          <a:p>
            <a:r>
              <a:rPr lang="en-US" dirty="0"/>
              <a:t>But do we know what we loci need to edit?</a:t>
            </a:r>
          </a:p>
        </p:txBody>
      </p:sp>
      <p:pic>
        <p:nvPicPr>
          <p:cNvPr id="10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1DFCF1-2C83-4A4E-A92D-281E4FA8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1" r="5031" b="21047"/>
          <a:stretch/>
        </p:blipFill>
        <p:spPr>
          <a:xfrm>
            <a:off x="6172201" y="1825625"/>
            <a:ext cx="5762035" cy="1422901"/>
          </a:xfrm>
          <a:prstGeom prst="rect">
            <a:avLst/>
          </a:prstGeom>
        </p:spPr>
      </p:pic>
      <p:pic>
        <p:nvPicPr>
          <p:cNvPr id="11" name="Picture 6" descr="How gene editing is changing the world | World Economic Forum">
            <a:extLst>
              <a:ext uri="{FF2B5EF4-FFF2-40B4-BE49-F238E27FC236}">
                <a16:creationId xmlns:a16="http://schemas.microsoft.com/office/drawing/2014/main" id="{CD0D12BE-00E1-F04E-A386-B479F06E1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28734" r="6409"/>
          <a:stretch/>
        </p:blipFill>
        <p:spPr bwMode="auto">
          <a:xfrm>
            <a:off x="6172201" y="3308684"/>
            <a:ext cx="5041231" cy="27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eritable Genetic Modification in Food Animals">
            <a:extLst>
              <a:ext uri="{FF2B5EF4-FFF2-40B4-BE49-F238E27FC236}">
                <a16:creationId xmlns:a16="http://schemas.microsoft.com/office/drawing/2014/main" id="{3312EDC6-BE3C-3A98-ED35-F45F623E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0"/>
            <a:ext cx="1447800" cy="18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37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C3E1B-A5F0-6532-F5A6-98563ACD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Surrogate sires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2A8B-BD15-997E-AF0E-F9C9476CA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499100" cy="41582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Implant stem cells of genetically elite animals into surrogates, which produce the donor’s gametes</a:t>
            </a:r>
          </a:p>
          <a:p>
            <a:r>
              <a:rPr lang="en-US" dirty="0"/>
              <a:t>Multiplies germplasm available for breeding</a:t>
            </a:r>
          </a:p>
          <a:p>
            <a:r>
              <a:rPr lang="en-US" dirty="0"/>
              <a:t>Substantial technical hurdles remain, but progress is being made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2ECE8-BB59-717A-5AEE-8C9DF2D0B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0" t="23148" r="11059" b="15876"/>
          <a:stretch>
            <a:fillRect/>
          </a:stretch>
        </p:blipFill>
        <p:spPr>
          <a:xfrm>
            <a:off x="6096000" y="1832272"/>
            <a:ext cx="5919989" cy="297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25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C425-9042-2343-A6B2-1F42F896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 vitro</a:t>
            </a:r>
            <a:r>
              <a:rPr lang="en-US" dirty="0"/>
              <a:t> breeding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9EE58-35F4-D746-A18D-4AFA4A02F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499100" cy="41582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Embryonic stem cells can be turned into sperm and eggs and used to create a new generation of embryos (</a:t>
            </a:r>
            <a:r>
              <a:rPr lang="en-US" dirty="0" err="1"/>
              <a:t>Goszczynski</a:t>
            </a:r>
            <a:r>
              <a:rPr lang="en-US" dirty="0"/>
              <a:t> et al., 2018, PMID: 30551176)</a:t>
            </a:r>
          </a:p>
          <a:p>
            <a:r>
              <a:rPr lang="en-US" dirty="0"/>
              <a:t>Faster genetic gain because time needed to create next generation is shortened</a:t>
            </a:r>
          </a:p>
          <a:p>
            <a:r>
              <a:rPr lang="en-US" dirty="0"/>
              <a:t>Live animals eventually needed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2083F6B-94CA-3F42-BD8B-B22D8B9C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t="20668" r="18892" b="10496"/>
          <a:stretch/>
        </p:blipFill>
        <p:spPr bwMode="auto">
          <a:xfrm>
            <a:off x="6172202" y="1825624"/>
            <a:ext cx="5979989" cy="3705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5236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270C-4681-0E49-BD4F-F8844076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promise of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04E97-5431-F948-BEE7-23FB0D1AC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499100" cy="4158252"/>
          </a:xfrm>
        </p:spPr>
        <p:txBody>
          <a:bodyPr>
            <a:normAutofit lnSpcReduction="10000"/>
          </a:bodyPr>
          <a:lstStyle/>
          <a:p>
            <a:pPr indent="-228600">
              <a:lnSpc>
                <a:spcPct val="120000"/>
              </a:lnSpc>
            </a:pPr>
            <a:r>
              <a:rPr lang="en-US" dirty="0"/>
              <a:t>Many data now available to farmers</a:t>
            </a:r>
          </a:p>
          <a:p>
            <a:pPr indent="-228600">
              <a:lnSpc>
                <a:spcPct val="120000"/>
              </a:lnSpc>
            </a:pPr>
            <a:r>
              <a:rPr lang="en-US" dirty="0"/>
              <a:t>Can be used to predict cow performance</a:t>
            </a:r>
          </a:p>
          <a:p>
            <a:pPr indent="-228600">
              <a:lnSpc>
                <a:spcPct val="120000"/>
              </a:lnSpc>
            </a:pPr>
            <a:r>
              <a:rPr lang="en-US" dirty="0"/>
              <a:t>Also may support precision management schemes</a:t>
            </a:r>
          </a:p>
        </p:txBody>
      </p:sp>
      <p:pic>
        <p:nvPicPr>
          <p:cNvPr id="7" name="Picture 2" descr="Comic">
            <a:extLst>
              <a:ext uri="{FF2B5EF4-FFF2-40B4-BE49-F238E27FC236}">
                <a16:creationId xmlns:a16="http://schemas.microsoft.com/office/drawing/2014/main" id="{DAE2725B-20F6-8E4B-B26F-D5C363B52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9719" y="1351060"/>
            <a:ext cx="5504956" cy="465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11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335A-A48B-BF49-A8E1-CE3EE1E9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perils of prediction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6BFA05-3107-014F-B49F-DE5A26A8E20D}"/>
              </a:ext>
            </a:extLst>
          </p:cNvPr>
          <p:cNvGrpSpPr/>
          <p:nvPr/>
        </p:nvGrpSpPr>
        <p:grpSpPr>
          <a:xfrm>
            <a:off x="124286" y="1487131"/>
            <a:ext cx="11792565" cy="5142710"/>
            <a:chOff x="118058" y="1485106"/>
            <a:chExt cx="11804862" cy="5148072"/>
          </a:xfrm>
        </p:grpSpPr>
        <p:pic>
          <p:nvPicPr>
            <p:cNvPr id="5122" name="Picture 2" descr="Cube-shaped &amp;#39;hut&amp;#39; on moon just a rock | CTV News">
              <a:extLst>
                <a:ext uri="{FF2B5EF4-FFF2-40B4-BE49-F238E27FC236}">
                  <a16:creationId xmlns:a16="http://schemas.microsoft.com/office/drawing/2014/main" id="{637DF0E5-1D42-404E-8B49-9D1304B17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367" y="1485106"/>
              <a:ext cx="9148553" cy="51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hang'e-4 lunar mission: What's next for lunar rover Yutu ...">
              <a:extLst>
                <a:ext uri="{FF2B5EF4-FFF2-40B4-BE49-F238E27FC236}">
                  <a16:creationId xmlns:a16="http://schemas.microsoft.com/office/drawing/2014/main" id="{5BF8CE34-4577-104B-8158-ED8A753BCF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058" y="2163313"/>
              <a:ext cx="3045454" cy="3110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E4803E-E3BC-A049-99C2-91FB93E66825}"/>
                </a:ext>
              </a:extLst>
            </p:cNvPr>
            <p:cNvSpPr/>
            <p:nvPr/>
          </p:nvSpPr>
          <p:spPr>
            <a:xfrm>
              <a:off x="4693297" y="3457309"/>
              <a:ext cx="531845" cy="522840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9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40DBE73-936A-974C-AECF-C25095DF706D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>
              <a:off x="3163512" y="3718729"/>
              <a:ext cx="1529785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6" name="Picture 6" descr="It's the Great Pumpkin Charlie Brown- Charlie Brown Ghost costume. &quot;I got a  rock.&quot; … | Snoopy halloween, Charlie brown halloween, Halloween yard art">
              <a:extLst>
                <a:ext uri="{FF2B5EF4-FFF2-40B4-BE49-F238E27FC236}">
                  <a16:creationId xmlns:a16="http://schemas.microsoft.com/office/drawing/2014/main" id="{929AE2C5-E211-D04B-B700-732C166C22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04849" y="5066523"/>
              <a:ext cx="1118071" cy="1558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5226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47DCE19-FE96-55A0-A664-53FBA8499B58}"/>
              </a:ext>
            </a:extLst>
          </p:cNvPr>
          <p:cNvSpPr/>
          <p:nvPr/>
        </p:nvSpPr>
        <p:spPr>
          <a:xfrm>
            <a:off x="2887" y="4904509"/>
            <a:ext cx="2847109" cy="1953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E9E2F-542E-1DF5-08FA-FE937F2B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many “Thank </a:t>
            </a:r>
            <a:r>
              <a:rPr lang="en-US" dirty="0" err="1"/>
              <a:t>you!”s</a:t>
            </a:r>
            <a:r>
              <a:rPr lang="en-US" dirty="0"/>
              <a:t> are needed…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E88F8-41AE-6EC7-4993-516F53EB7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465116"/>
            <a:ext cx="2478809" cy="521623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Mentors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Wayne Adkinson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Don Franke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Bob </a:t>
            </a:r>
            <a:r>
              <a:rPr lang="en-US" sz="1400" dirty="0" err="1"/>
              <a:t>Godke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Les Hansen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Eldin Leighton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USDA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Randy Baldwin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Derek Bickhart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Erin Connor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Tabatha Cooper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Kim Fletcher-Carroll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Rob Goodling, Jr.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Jason Graham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Jana Hutchison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George Liu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Laura Melton-Thornton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Asha Miles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Mahesh Neupane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Duane Norman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Dan Null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Ben Rosen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Steven Schroeder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6EC9A8-33AA-EC07-33D4-6974D9593B51}"/>
              </a:ext>
            </a:extLst>
          </p:cNvPr>
          <p:cNvSpPr txBox="1">
            <a:spLocks/>
          </p:cNvSpPr>
          <p:nvPr/>
        </p:nvSpPr>
        <p:spPr>
          <a:xfrm>
            <a:off x="5328805" y="1465114"/>
            <a:ext cx="2478809" cy="521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B1E2C"/>
              </a:buClr>
              <a:buSzPct val="50000"/>
              <a:buFont typeface="Garamond" panose="02020404030301010803" pitchFamily="18" charset="0"/>
              <a:buChar char="►"/>
              <a:defRPr sz="36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▪"/>
              <a:defRPr sz="30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»"/>
              <a:defRPr sz="28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•"/>
              <a:defRPr sz="24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−"/>
              <a:defRPr sz="20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Flavio Schenkel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Bob Schnabel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Thomas Spencer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Hermann Swalve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Jerry Taylor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Francesco Tiezzi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Albert de Vries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Kent Weigel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Industry Colleagues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Peter Amer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John Clay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Sophie Eaglen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Robert </a:t>
            </a:r>
            <a:r>
              <a:rPr lang="en-US" sz="1400" dirty="0" err="1"/>
              <a:t>Fourdraine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Fiona Guinan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Kaz </a:t>
            </a:r>
            <a:r>
              <a:rPr lang="en-US" sz="1400" dirty="0" err="1"/>
              <a:t>Ingawa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Tom Lawlor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Jay Mattison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Jenn McClure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Matt McClure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Felipe Ruiz-López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Jon Scheffers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Tad Sonstegard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Cari Wolfe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Garamond" panose="02020404030301010803" pitchFamily="18" charset="0"/>
              <a:buNone/>
            </a:pPr>
            <a:endParaRPr lang="en-US" sz="1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13254-BD77-95B8-B568-9214852A696F}"/>
              </a:ext>
            </a:extLst>
          </p:cNvPr>
          <p:cNvSpPr txBox="1">
            <a:spLocks/>
          </p:cNvSpPr>
          <p:nvPr/>
        </p:nvSpPr>
        <p:spPr>
          <a:xfrm>
            <a:off x="2849996" y="1465116"/>
            <a:ext cx="2355849" cy="521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B1E2C"/>
              </a:buClr>
              <a:buSzPct val="50000"/>
              <a:buFont typeface="Garamond" panose="02020404030301010803" pitchFamily="18" charset="0"/>
              <a:buChar char="►"/>
              <a:defRPr sz="36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▪"/>
              <a:defRPr sz="30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»"/>
              <a:defRPr sz="28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•"/>
              <a:defRPr sz="24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−"/>
              <a:defRPr sz="20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Mel Tooker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Curt Van Tassell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Paul VanRaden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George Wiggans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Garamond" panose="02020404030301010803" pitchFamily="18" charset="0"/>
              <a:buNone/>
            </a:pPr>
            <a:endParaRPr lang="en-US" sz="1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Garamond" panose="02020404030301010803" pitchFamily="18" charset="0"/>
              <a:buNone/>
            </a:pPr>
            <a:r>
              <a:rPr lang="en-US" sz="1400" b="1" dirty="0">
                <a:solidFill>
                  <a:schemeClr val="accent1"/>
                </a:solidFill>
              </a:rPr>
              <a:t>University Collaborators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Christine Baes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Bennet Cassell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Brian Crooker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Yang 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Serdal Dikmen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Alison Van </a:t>
            </a:r>
            <a:r>
              <a:rPr lang="en-US" sz="1400" dirty="0" err="1"/>
              <a:t>Eenennaam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Lingzhao Fang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Peter Hansen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err="1"/>
              <a:t>Jicai</a:t>
            </a:r>
            <a:r>
              <a:rPr lang="en-US" sz="1400" dirty="0"/>
              <a:t> Jiang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Daniela Lourenço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Li Ma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Nicola </a:t>
            </a:r>
            <a:r>
              <a:rPr lang="en-US" sz="1400" dirty="0" err="1"/>
              <a:t>Macciotta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Christian Maltecca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Filippo </a:t>
            </a:r>
            <a:r>
              <a:rPr lang="en-US" sz="1400" dirty="0" err="1"/>
              <a:t>Miglior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Ignacy Misztal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Jeff O’Connell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M. Sofía Ortega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Francisco Peñagaricano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C249E4-B261-094A-A48F-0F66E73729D6}"/>
              </a:ext>
            </a:extLst>
          </p:cNvPr>
          <p:cNvSpPr txBox="1">
            <a:spLocks/>
          </p:cNvSpPr>
          <p:nvPr/>
        </p:nvSpPr>
        <p:spPr>
          <a:xfrm>
            <a:off x="7581901" y="1465113"/>
            <a:ext cx="2478809" cy="52162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B1E2C"/>
              </a:buClr>
              <a:buSzPct val="50000"/>
              <a:buFont typeface="Garamond" panose="02020404030301010803" pitchFamily="18" charset="0"/>
              <a:buChar char="►"/>
              <a:defRPr sz="36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▪"/>
              <a:defRPr sz="30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»"/>
              <a:defRPr sz="28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•"/>
              <a:defRPr sz="24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−"/>
              <a:defRPr sz="20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ICAR Colleagues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Andrew Bradley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Christa Egger-Danner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Nicolas Gengler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Bjørg </a:t>
            </a:r>
            <a:r>
              <a:rPr lang="en-US" sz="1400" dirty="0" err="1"/>
              <a:t>Heringstad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Jennie Pryce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Kathrin Stock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Collaborators in Brazil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Marcos V.G.B. da Silva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Fernando Cardoso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Daniel Dos Santor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Bento Ferraz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José Fernando Garcia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Patrícia Iana Schmidt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Yuri Utsunomiya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PEAK Colleagues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Doug Bjelland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Tatiane </a:t>
            </a:r>
            <a:r>
              <a:rPr lang="en-US" sz="1400" dirty="0" err="1"/>
              <a:t>Chud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Ashley Mikush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Gaya Rajamanickam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Vianney Salmon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Michael Schmitt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Bob Welper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7F9486-5C70-C0BC-74CA-0CDB965982C0}"/>
              </a:ext>
            </a:extLst>
          </p:cNvPr>
          <p:cNvSpPr txBox="1">
            <a:spLocks/>
          </p:cNvSpPr>
          <p:nvPr/>
        </p:nvSpPr>
        <p:spPr>
          <a:xfrm>
            <a:off x="9834998" y="1465113"/>
            <a:ext cx="2176894" cy="521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B1E2C"/>
              </a:buClr>
              <a:buSzPct val="50000"/>
              <a:buFont typeface="Garamond" panose="02020404030301010803" pitchFamily="18" charset="0"/>
              <a:buChar char="►"/>
              <a:defRPr sz="36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▪"/>
              <a:defRPr sz="30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»"/>
              <a:defRPr sz="28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•"/>
              <a:defRPr sz="24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−"/>
              <a:defRPr sz="20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CDCB Colleagues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Lillian Bacheller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Clarissa Boschiero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João Dürr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Kristen Parker Gaddis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Andres Legarra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Jay </a:t>
            </a:r>
            <a:r>
              <a:rPr lang="en-US" sz="1400" dirty="0" err="1"/>
              <a:t>Megonigal</a:t>
            </a:r>
            <a:r>
              <a:rPr lang="en-US" sz="1400" dirty="0"/>
              <a:t>, Jr.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Ezequiel Nicolazzi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Frank Ross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Xiao-Lin (Nick) Wu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Students and Postdocs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Ahmed Al-</a:t>
            </a:r>
            <a:r>
              <a:rPr lang="en-US" sz="1400" dirty="0" err="1"/>
              <a:t>Khudhair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Sarah Cochran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Ellen Freebern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Adriana García-Ruiz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err="1"/>
              <a:t>Heatlher</a:t>
            </a:r>
            <a:r>
              <a:rPr lang="en-US" sz="1400" dirty="0"/>
              <a:t> Bradford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err="1"/>
              <a:t>Bingjie</a:t>
            </a:r>
            <a:r>
              <a:rPr lang="en-US" sz="1400" dirty="0"/>
              <a:t> Li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Shuli Liu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Emmanuel Lozada-Soto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Maci Mueller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Juan Nani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Chen Yao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In Memoriam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D.H. “Denny” Crews, Jr.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Jan Wright</a:t>
            </a:r>
          </a:p>
        </p:txBody>
      </p:sp>
    </p:spTree>
    <p:extLst>
      <p:ext uri="{BB962C8B-B14F-4D97-AF65-F5344CB8AC3E}">
        <p14:creationId xmlns:p14="http://schemas.microsoft.com/office/powerpoint/2010/main" val="1558389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2C18-2F5A-9606-1790-8484474D8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…but most of all to my family!</a:t>
            </a:r>
          </a:p>
        </p:txBody>
      </p:sp>
      <p:pic>
        <p:nvPicPr>
          <p:cNvPr id="1026" name="Picture 2" descr="May be an image of 4 people">
            <a:extLst>
              <a:ext uri="{FF2B5EF4-FFF2-40B4-BE49-F238E27FC236}">
                <a16:creationId xmlns:a16="http://schemas.microsoft.com/office/drawing/2014/main" id="{05ADFCF2-519A-D85B-BEE1-8D2A9F79B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38" y="1394458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A5991361-1B1D-852A-49CF-EA1432AD6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095" y="1767537"/>
            <a:ext cx="2223575" cy="22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78AEE8B0-392E-8453-84BE-3BD4482C0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70" y="1394457"/>
            <a:ext cx="2561793" cy="259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5 people">
            <a:extLst>
              <a:ext uri="{FF2B5EF4-FFF2-40B4-BE49-F238E27FC236}">
                <a16:creationId xmlns:a16="http://schemas.microsoft.com/office/drawing/2014/main" id="{B58A2C04-053D-1DBA-F927-913CB52F1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71" y="4080508"/>
            <a:ext cx="3553097" cy="26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53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709708"/>
          </a:xfrm>
        </p:spPr>
        <p:txBody>
          <a:bodyPr>
            <a:normAutofit fontScale="47500" lnSpcReduction="20000"/>
          </a:bodyPr>
          <a:lstStyle/>
          <a:p>
            <a:pPr marL="306910" indent="-30691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5000" b="0" dirty="0"/>
              <a:t>USDA-ARS project 8042-31000-113-00-D, “Improving Dairy Animals by Increasing Accuracy of Genomic Prediction, Evaluating New Traits, &amp; Redefining Selection Goals” </a:t>
            </a:r>
          </a:p>
          <a:p>
            <a:pPr marL="306910" indent="-30691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5000" b="0" dirty="0"/>
              <a:t>PEAK Genetics, Madison, WI</a:t>
            </a:r>
          </a:p>
          <a:p>
            <a:pPr marL="306910" indent="-30691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5000" dirty="0"/>
              <a:t>Council on Dairy Cattle Breeding, Bowie, MD</a:t>
            </a:r>
            <a:endParaRPr lang="en-US" sz="5000" b="0" dirty="0"/>
          </a:p>
          <a:p>
            <a:pPr marL="306910" indent="-30691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5000" b="0" dirty="0"/>
              <a:t>Department of Animal Sciences, Donald Henry Barron Reproductive and Perinatal Biology Research Program, and the Genetics Institute, University of Florida, Gainesville</a:t>
            </a:r>
          </a:p>
          <a:p>
            <a:pPr marL="306910" indent="-30691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5000" b="0" dirty="0"/>
              <a:t>Department of Animal Science, North Carolina State University, Raleigh</a:t>
            </a:r>
          </a:p>
          <a:p>
            <a:pPr marL="306910" indent="-30691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5000" b="0" dirty="0"/>
              <a:t>Department of Animal Biosciences, University of Guelph, Ontario, Canada</a:t>
            </a:r>
            <a:endParaRPr lang="en-US" sz="5000" dirty="0"/>
          </a:p>
          <a:p>
            <a:pPr>
              <a:lnSpc>
                <a:spcPct val="220000"/>
              </a:lnSpc>
              <a:spcBef>
                <a:spcPts val="800"/>
              </a:spcBef>
              <a:spcAft>
                <a:spcPts val="800"/>
              </a:spcAft>
            </a:pPr>
            <a:endParaRPr lang="en-US" sz="2533" dirty="0"/>
          </a:p>
          <a:p>
            <a:pPr>
              <a:lnSpc>
                <a:spcPct val="220000"/>
              </a:lnSpc>
              <a:spcBef>
                <a:spcPts val="800"/>
              </a:spcBef>
              <a:spcAft>
                <a:spcPts val="800"/>
              </a:spcAft>
            </a:pPr>
            <a:endParaRPr lang="en-US" sz="2533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84DA58-A96C-DBF6-4EA8-FD0783559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</p:spTree>
    <p:extLst>
      <p:ext uri="{BB962C8B-B14F-4D97-AF65-F5344CB8AC3E}">
        <p14:creationId xmlns:p14="http://schemas.microsoft.com/office/powerpoint/2010/main" val="1681285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BF9A9B-BF8A-9286-680F-6B737E4D4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3DD00-16AF-90C0-B051-FA9B4C732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6123432" cy="4158252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Thank you for your</a:t>
            </a:r>
            <a:br>
              <a:rPr lang="en-US" sz="4400" b="1" dirty="0"/>
            </a:br>
            <a:r>
              <a:rPr lang="en-US" sz="4400" b="1" dirty="0"/>
              <a:t>attention!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john.cole@uscdcb.com</a:t>
            </a:r>
            <a:endParaRPr lang="en-US" dirty="0"/>
          </a:p>
        </p:txBody>
      </p:sp>
      <p:pic>
        <p:nvPicPr>
          <p:cNvPr id="2" name="Picture 1" descr="A cartoon of a person pointing at a cow&#10;&#10;Description automatically generated">
            <a:extLst>
              <a:ext uri="{FF2B5EF4-FFF2-40B4-BE49-F238E27FC236}">
                <a16:creationId xmlns:a16="http://schemas.microsoft.com/office/drawing/2014/main" id="{CADBB252-D6E5-6D84-B0F8-6A134E7B9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66" y="450026"/>
            <a:ext cx="4840942" cy="6365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11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Dairy cattle selection before genomics</a:t>
            </a:r>
          </a:p>
        </p:txBody>
      </p:sp>
      <p:sp>
        <p:nvSpPr>
          <p:cNvPr id="1395715" name="Rectangle 3"/>
          <p:cNvSpPr>
            <a:spLocks noGrp="1" noChangeArrowheads="1"/>
          </p:cNvSpPr>
          <p:nvPr>
            <p:ph idx="1"/>
          </p:nvPr>
        </p:nvSpPr>
        <p:spPr>
          <a:xfrm>
            <a:off x="596900" y="1388962"/>
            <a:ext cx="10972800" cy="4624100"/>
          </a:xfrm>
        </p:spPr>
        <p:txBody>
          <a:bodyPr>
            <a:normAutofit/>
          </a:bodyPr>
          <a:lstStyle/>
          <a:p>
            <a:pPr marL="320040" indent="-228600">
              <a:lnSpc>
                <a:spcPct val="120000"/>
              </a:lnSpc>
              <a:spcBef>
                <a:spcPts val="0"/>
              </a:spcBef>
              <a:spcAft>
                <a:spcPts val="350"/>
              </a:spcAft>
            </a:pPr>
            <a:r>
              <a:rPr lang="en-US" altLang="en-US" sz="2600" dirty="0">
                <a:solidFill>
                  <a:srgbClr val="AC1F2D"/>
                </a:solidFill>
              </a:rPr>
              <a:t>Slow!</a:t>
            </a:r>
          </a:p>
          <a:p>
            <a:pPr marL="594360" lvl="1">
              <a:lnSpc>
                <a:spcPct val="120000"/>
              </a:lnSpc>
              <a:spcBef>
                <a:spcPts val="0"/>
              </a:spcBef>
              <a:spcAft>
                <a:spcPts val="350"/>
              </a:spcAft>
              <a:buClr>
                <a:srgbClr val="26215F"/>
              </a:buClr>
            </a:pPr>
            <a:r>
              <a:rPr lang="en-US" altLang="en-US" sz="2600" dirty="0"/>
              <a:t>Progeny test for production took 3–4 years from insemination</a:t>
            </a:r>
          </a:p>
          <a:p>
            <a:pPr marL="594360" lvl="1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Clr>
                <a:srgbClr val="26215F"/>
              </a:buClr>
            </a:pPr>
            <a:r>
              <a:rPr lang="en-US" altLang="en-US" sz="2600" dirty="0"/>
              <a:t>Bull at least 5 years old before first evaluation available</a:t>
            </a:r>
          </a:p>
          <a:p>
            <a:pPr marL="320040" indent="-228600">
              <a:lnSpc>
                <a:spcPct val="120000"/>
              </a:lnSpc>
              <a:spcBef>
                <a:spcPts val="0"/>
              </a:spcBef>
              <a:spcAft>
                <a:spcPts val="350"/>
              </a:spcAft>
            </a:pPr>
            <a:r>
              <a:rPr lang="en-US" altLang="en-US" sz="2600" dirty="0">
                <a:solidFill>
                  <a:srgbClr val="AC1F2D"/>
                </a:solidFill>
              </a:rPr>
              <a:t>Expensive!</a:t>
            </a:r>
          </a:p>
          <a:p>
            <a:pPr marL="594360" lvl="1">
              <a:lnSpc>
                <a:spcPct val="120000"/>
              </a:lnSpc>
              <a:spcBef>
                <a:spcPts val="0"/>
              </a:spcBef>
              <a:spcAft>
                <a:spcPts val="350"/>
              </a:spcAft>
              <a:buClr>
                <a:srgbClr val="26215F"/>
              </a:buClr>
            </a:pPr>
            <a:r>
              <a:rPr lang="en-US" altLang="en-US" sz="2600" dirty="0"/>
              <a:t>Progeny testing cost US$25,000–50,000 per bull</a:t>
            </a:r>
          </a:p>
          <a:p>
            <a:pPr marL="594360" lvl="1">
              <a:lnSpc>
                <a:spcPct val="120000"/>
              </a:lnSpc>
              <a:spcBef>
                <a:spcPts val="0"/>
              </a:spcBef>
              <a:spcAft>
                <a:spcPts val="350"/>
              </a:spcAft>
              <a:buClr>
                <a:srgbClr val="26215F"/>
              </a:buClr>
            </a:pPr>
            <a:r>
              <a:rPr lang="en-US" altLang="en-US" sz="2600" dirty="0"/>
              <a:t>Only 1 in 8–10 bulls graduated from progeny test</a:t>
            </a:r>
          </a:p>
          <a:p>
            <a:pPr marL="594360" lvl="1">
              <a:lnSpc>
                <a:spcPct val="120000"/>
              </a:lnSpc>
              <a:spcBef>
                <a:spcPts val="0"/>
              </a:spcBef>
              <a:spcAft>
                <a:spcPts val="350"/>
              </a:spcAft>
              <a:buClr>
                <a:srgbClr val="26215F"/>
              </a:buClr>
            </a:pPr>
            <a:r>
              <a:rPr lang="en-US" altLang="en-US" sz="2600" dirty="0"/>
              <a:t>At least US$200,000 invested in each active bull</a:t>
            </a:r>
          </a:p>
          <a:p>
            <a:pPr marL="594360"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26215F"/>
              </a:buClr>
            </a:pPr>
            <a:r>
              <a:rPr lang="en-US" altLang="en-US" sz="2600" dirty="0"/>
              <a:t>Average active bulls cost about U.S. $350,000–400,000 </a:t>
            </a:r>
          </a:p>
        </p:txBody>
      </p:sp>
      <p:pic>
        <p:nvPicPr>
          <p:cNvPr id="4" name="Picture 2" descr="http://images.clipartpanda.com/green-dollar-sign-clipart-consulting-clipart-green-dollar-signwhat-is-your-time-worth----rogue-river-consulting-blog-sp0s3dup.jpg">
            <a:extLst>
              <a:ext uri="{FF2B5EF4-FFF2-40B4-BE49-F238E27FC236}">
                <a16:creationId xmlns:a16="http://schemas.microsoft.com/office/drawing/2014/main" id="{664CC0C3-B6CB-42C3-9765-6062956FA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r="17434"/>
          <a:stretch>
            <a:fillRect/>
          </a:stretch>
        </p:blipFill>
        <p:spPr bwMode="auto">
          <a:xfrm>
            <a:off x="9483257" y="3299661"/>
            <a:ext cx="2095238" cy="251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953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genomics works for dairy cattle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Extensive historical data available </a:t>
            </a:r>
          </a:p>
          <a:p>
            <a:r>
              <a:rPr lang="en-US" dirty="0"/>
              <a:t>Well-developed genetic evaluation program</a:t>
            </a:r>
          </a:p>
          <a:p>
            <a:r>
              <a:rPr lang="en-US" dirty="0"/>
              <a:t>Widespread use of artificial insemination</a:t>
            </a:r>
          </a:p>
          <a:p>
            <a:r>
              <a:rPr lang="en-US" dirty="0"/>
              <a:t>Progeny-test programs</a:t>
            </a:r>
          </a:p>
          <a:p>
            <a:r>
              <a:rPr lang="en-US" dirty="0"/>
              <a:t>High-value animals worth the cost of genotyping</a:t>
            </a:r>
          </a:p>
          <a:p>
            <a:r>
              <a:rPr lang="en-US" dirty="0"/>
              <a:t>Long generation interval that can be reduced substantially by genomics</a:t>
            </a:r>
          </a:p>
        </p:txBody>
      </p:sp>
    </p:spTree>
    <p:extLst>
      <p:ext uri="{BB962C8B-B14F-4D97-AF65-F5344CB8AC3E}">
        <p14:creationId xmlns:p14="http://schemas.microsoft.com/office/powerpoint/2010/main" val="42735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207E9-B3A8-C581-BF12-26E658CDB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DEA6F40-BD26-49DF-FAB7-704DE9979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Usable genotypes by year and sex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5D3C41E-9226-10F5-617C-01FA3F2511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4183" y="1701800"/>
          <a:ext cx="11243634" cy="445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2198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E048884-DE36-81E3-329B-A955F6675C16}"/>
              </a:ext>
            </a:extLst>
          </p:cNvPr>
          <p:cNvGrpSpPr>
            <a:grpSpLocks noChangeAspect="1"/>
          </p:cNvGrpSpPr>
          <p:nvPr/>
        </p:nvGrpSpPr>
        <p:grpSpPr>
          <a:xfrm>
            <a:off x="1536700" y="1485445"/>
            <a:ext cx="10058400" cy="5171670"/>
            <a:chOff x="746760" y="999200"/>
            <a:chExt cx="10698480" cy="5500776"/>
          </a:xfrm>
        </p:grpSpPr>
        <p:pic>
          <p:nvPicPr>
            <p:cNvPr id="14" name="Picture 13" descr="Map&#10;&#10;Description automatically generated">
              <a:extLst>
                <a:ext uri="{FF2B5EF4-FFF2-40B4-BE49-F238E27FC236}">
                  <a16:creationId xmlns:a16="http://schemas.microsoft.com/office/drawing/2014/main" id="{25060F49-18B3-3DD6-CE35-04976040C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" y="999200"/>
              <a:ext cx="10698480" cy="550077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F992E9-2BEC-DCCD-E92D-0DA3A7608150}"/>
                </a:ext>
              </a:extLst>
            </p:cNvPr>
            <p:cNvSpPr txBox="1"/>
            <p:nvPr/>
          </p:nvSpPr>
          <p:spPr>
            <a:xfrm>
              <a:off x="8017567" y="2027583"/>
              <a:ext cx="1389862" cy="49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240,787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7E8B15-2978-E26A-116E-B155A4FCEE51}"/>
                </a:ext>
              </a:extLst>
            </p:cNvPr>
            <p:cNvSpPr txBox="1"/>
            <p:nvPr/>
          </p:nvSpPr>
          <p:spPr>
            <a:xfrm>
              <a:off x="2108492" y="2820913"/>
              <a:ext cx="1639184" cy="49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7,315,447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C62A48-BEE9-AE10-B58C-1C91F280B324}"/>
                </a:ext>
              </a:extLst>
            </p:cNvPr>
            <p:cNvSpPr txBox="1"/>
            <p:nvPr/>
          </p:nvSpPr>
          <p:spPr>
            <a:xfrm>
              <a:off x="7805435" y="3086585"/>
              <a:ext cx="1653764" cy="49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1,024,347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44F251-06B7-4F9F-D95A-1904CA69F09D}"/>
                </a:ext>
              </a:extLst>
            </p:cNvPr>
            <p:cNvSpPr txBox="1"/>
            <p:nvPr/>
          </p:nvSpPr>
          <p:spPr>
            <a:xfrm>
              <a:off x="9070405" y="5133671"/>
              <a:ext cx="1389861" cy="49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179,258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CB1300-DC8F-E859-2371-DEE7192DE32B}"/>
                </a:ext>
              </a:extLst>
            </p:cNvPr>
            <p:cNvSpPr txBox="1"/>
            <p:nvPr/>
          </p:nvSpPr>
          <p:spPr>
            <a:xfrm>
              <a:off x="3417030" y="4495278"/>
              <a:ext cx="1974574" cy="49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497,713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AA26F7-34C0-3ED1-DA33-7CDF4FB36B36}"/>
                </a:ext>
              </a:extLst>
            </p:cNvPr>
            <p:cNvSpPr txBox="1"/>
            <p:nvPr/>
          </p:nvSpPr>
          <p:spPr>
            <a:xfrm>
              <a:off x="5974908" y="4495280"/>
              <a:ext cx="1974574" cy="49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44,493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8E5F2D-E3F0-C10F-237F-0259DF83C6C7}"/>
                </a:ext>
              </a:extLst>
            </p:cNvPr>
            <p:cNvSpPr txBox="1"/>
            <p:nvPr/>
          </p:nvSpPr>
          <p:spPr>
            <a:xfrm>
              <a:off x="4551344" y="1956870"/>
              <a:ext cx="1470787" cy="49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826,506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368E59E-D178-A82E-44BB-20AD2D15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Genotyped animals in database </a:t>
            </a:r>
            <a:r>
              <a:rPr lang="en-US" sz="3200" dirty="0">
                <a:solidFill>
                  <a:schemeClr val="tx1"/>
                </a:solidFill>
              </a:rPr>
              <a:t>(May 2025)</a:t>
            </a:r>
          </a:p>
        </p:txBody>
      </p:sp>
    </p:spTree>
    <p:extLst>
      <p:ext uri="{BB962C8B-B14F-4D97-AF65-F5344CB8AC3E}">
        <p14:creationId xmlns:p14="http://schemas.microsoft.com/office/powerpoint/2010/main" val="737842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quantities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(April 2025)</a:t>
            </a:r>
          </a:p>
        </p:txBody>
      </p:sp>
      <p:pic>
        <p:nvPicPr>
          <p:cNvPr id="4098" name="Picture 2" descr="3d Graph \x96 Rising Data Stock Footage Video (100% Royalty-free) 2194405 |  Shutterstock">
            <a:extLst>
              <a:ext uri="{FF2B5EF4-FFF2-40B4-BE49-F238E27FC236}">
                <a16:creationId xmlns:a16="http://schemas.microsoft.com/office/drawing/2014/main" id="{CBC9192C-A502-4C92-BD4B-20BAF49CC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9818"/>
          <a:stretch/>
        </p:blipFill>
        <p:spPr bwMode="auto">
          <a:xfrm>
            <a:off x="7454900" y="20574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B0341E2-C76D-42C7-8EC9-845FDB5875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106196"/>
              </p:ext>
            </p:extLst>
          </p:nvPr>
        </p:nvGraphicFramePr>
        <p:xfrm>
          <a:off x="810908" y="1854810"/>
          <a:ext cx="6643992" cy="3758909"/>
        </p:xfrm>
        <a:graphic>
          <a:graphicData uri="http://schemas.openxmlformats.org/drawingml/2006/table">
            <a:tbl>
              <a:tblPr/>
              <a:tblGrid>
                <a:gridCol w="3622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1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Traits</a:t>
                      </a:r>
                    </a:p>
                  </a:txBody>
                  <a:tcPr marL="34290" marR="3429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Counts</a:t>
                      </a:r>
                    </a:p>
                  </a:txBody>
                  <a:tcPr marL="34290" marR="3429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Lactations</a:t>
                      </a:r>
                    </a:p>
                  </a:txBody>
                  <a:tcPr marL="36028" marR="36028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109.4 million</a:t>
                      </a:r>
                    </a:p>
                  </a:txBody>
                  <a:tcPr marL="36028" marR="36576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Type</a:t>
                      </a:r>
                    </a:p>
                  </a:txBody>
                  <a:tcPr marL="34290" marR="3429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3.0 million</a:t>
                      </a:r>
                    </a:p>
                  </a:txBody>
                  <a:tcPr marL="36028" marR="36576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Feed intake</a:t>
                      </a:r>
                    </a:p>
                  </a:txBody>
                  <a:tcPr marL="34290" marR="3429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11,504</a:t>
                      </a:r>
                    </a:p>
                  </a:txBody>
                  <a:tcPr marL="36028" marR="36576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Breedings</a:t>
                      </a:r>
                    </a:p>
                  </a:txBody>
                  <a:tcPr marL="34290" marR="3429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100.6 million</a:t>
                      </a:r>
                    </a:p>
                  </a:txBody>
                  <a:tcPr marL="36028" marR="36576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Somatic cell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  <a:ea typeface="Calibri" charset="0"/>
                        <a:cs typeface="Calibri" charset="0"/>
                      </a:endParaRPr>
                    </a:p>
                  </a:txBody>
                  <a:tcPr marL="34290" marR="3429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70.0 million</a:t>
                      </a:r>
                    </a:p>
                  </a:txBody>
                  <a:tcPr marL="36028" marR="36576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973776"/>
                  </a:ext>
                </a:extLst>
              </a:tr>
              <a:tr h="536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Calving difficulty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  <a:ea typeface="Calibri" charset="0"/>
                        <a:cs typeface="Calibri" charset="0"/>
                      </a:endParaRPr>
                    </a:p>
                  </a:txBody>
                  <a:tcPr marL="34290" marR="3429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aramond" panose="02020404030301010803" pitchFamily="18" charset="0"/>
                          <a:ea typeface="Calibri" charset="0"/>
                          <a:cs typeface="Calibri" charset="0"/>
                        </a:rPr>
                        <a:t>53.3 million</a:t>
                      </a:r>
                    </a:p>
                  </a:txBody>
                  <a:tcPr marL="36028" marR="36576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989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F565FE-0FD1-1F4B-EC89-A772BF4C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prediction methods</a:t>
            </a:r>
          </a:p>
        </p:txBody>
      </p:sp>
    </p:spTree>
    <p:extLst>
      <p:ext uri="{BB962C8B-B14F-4D97-AF65-F5344CB8AC3E}">
        <p14:creationId xmlns:p14="http://schemas.microsoft.com/office/powerpoint/2010/main" val="1876298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CB 2025">
      <a:dk1>
        <a:srgbClr val="AB1E2C"/>
      </a:dk1>
      <a:lt1>
        <a:sysClr val="window" lastClr="FFFFFF"/>
      </a:lt1>
      <a:dk2>
        <a:srgbClr val="25205E"/>
      </a:dk2>
      <a:lt2>
        <a:srgbClr val="F1F2F2"/>
      </a:lt2>
      <a:accent1>
        <a:srgbClr val="2F9AD5"/>
      </a:accent1>
      <a:accent2>
        <a:srgbClr val="862633"/>
      </a:accent2>
      <a:accent3>
        <a:srgbClr val="D1EEFC"/>
      </a:accent3>
      <a:accent4>
        <a:srgbClr val="E3E1D5"/>
      </a:accent4>
      <a:accent5>
        <a:srgbClr val="071D49"/>
      </a:accent5>
      <a:accent6>
        <a:srgbClr val="ADAEA8"/>
      </a:accent6>
      <a:hlink>
        <a:srgbClr val="2F9AD5"/>
      </a:hlink>
      <a:folHlink>
        <a:srgbClr val="ADAEA8"/>
      </a:folHlink>
    </a:clrScheme>
    <a:fontScheme name="CDCB Brand Fonts">
      <a:majorFont>
        <a:latin typeface="Arial 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CB PowerPoint Template 2024 KT" id="{9BB83BEC-7643-4DBF-AF7C-E2F2AB8B3177}" vid="{12CB3906-5286-4C3E-A0BB-D16330AFA3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20537</TotalTime>
  <Words>1441</Words>
  <Application>Microsoft Macintosh PowerPoint</Application>
  <PresentationFormat>Widescreen</PresentationFormat>
  <Paragraphs>301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ＭＳ Ｐゴシック</vt:lpstr>
      <vt:lpstr>Aptos</vt:lpstr>
      <vt:lpstr>Arial</vt:lpstr>
      <vt:lpstr>Arial Bold</vt:lpstr>
      <vt:lpstr>Calibri</vt:lpstr>
      <vt:lpstr>Garamond</vt:lpstr>
      <vt:lpstr>Wingdings</vt:lpstr>
      <vt:lpstr>Office Theme</vt:lpstr>
      <vt:lpstr>Award Talk: From Genomics to Herd Improvement: Pioneering Strategies in Dairy Cattle Breeding</vt:lpstr>
      <vt:lpstr>Topics</vt:lpstr>
      <vt:lpstr>Current landscape</vt:lpstr>
      <vt:lpstr>Dairy cattle selection before genomics</vt:lpstr>
      <vt:lpstr>Why genomics works for dairy cattle</vt:lpstr>
      <vt:lpstr>Usable genotypes by year and sex</vt:lpstr>
      <vt:lpstr>Genotyped animals in database (May 2025)</vt:lpstr>
      <vt:lpstr>Data quantities (April 2025)</vt:lpstr>
      <vt:lpstr>Genomic prediction methods</vt:lpstr>
      <vt:lpstr>How does genetic selection work?</vt:lpstr>
      <vt:lpstr>Allelic relationship matrices</vt:lpstr>
      <vt:lpstr>Two-step genomic prediction</vt:lpstr>
      <vt:lpstr>Single-step methodology</vt:lpstr>
      <vt:lpstr>Careful thinking leads to big gains</vt:lpstr>
      <vt:lpstr>Linear vs. non-linear allele effects</vt:lpstr>
      <vt:lpstr>Where are the QTL?</vt:lpstr>
      <vt:lpstr>Genomic tools</vt:lpstr>
      <vt:lpstr>Reference genomes</vt:lpstr>
      <vt:lpstr>Genotyping arrays</vt:lpstr>
      <vt:lpstr>The growth of ‘omics</vt:lpstr>
      <vt:lpstr>Functional validation of putative causals</vt:lpstr>
      <vt:lpstr>Adoption by industry</vt:lpstr>
      <vt:lpstr>Genetic merit of marketed Holstein bulls</vt:lpstr>
      <vt:lpstr>Generation interval – Holstein</vt:lpstr>
      <vt:lpstr>Embryo transfer has grown rapidly</vt:lpstr>
      <vt:lpstr>New industry players have emerged</vt:lpstr>
      <vt:lpstr>A picture’s worth 1,000 words</vt:lpstr>
      <vt:lpstr>Expensive traits are now within reach</vt:lpstr>
      <vt:lpstr>Breeding strategies</vt:lpstr>
      <vt:lpstr>Future directions</vt:lpstr>
      <vt:lpstr>Gene editing</vt:lpstr>
      <vt:lpstr>Surrogate sires</vt:lpstr>
      <vt:lpstr>In vitro breeding</vt:lpstr>
      <vt:lpstr>The promise of prediction</vt:lpstr>
      <vt:lpstr>Some perils of prediction</vt:lpstr>
      <vt:lpstr>So many “Thank you!”s are needed…</vt:lpstr>
      <vt:lpstr>…but most of all to my family!</vt:lpstr>
      <vt:lpstr>Acknowledgments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Schmitt</dc:creator>
  <cp:lastModifiedBy>John Cole</cp:lastModifiedBy>
  <cp:revision>180</cp:revision>
  <dcterms:created xsi:type="dcterms:W3CDTF">2024-12-04T22:35:59Z</dcterms:created>
  <dcterms:modified xsi:type="dcterms:W3CDTF">2025-07-07T23:10:52Z</dcterms:modified>
</cp:coreProperties>
</file>